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67" r:id="rId2"/>
    <p:sldId id="275" r:id="rId3"/>
    <p:sldId id="263" r:id="rId4"/>
    <p:sldId id="268" r:id="rId5"/>
    <p:sldId id="264" r:id="rId6"/>
    <p:sldId id="265" r:id="rId7"/>
    <p:sldId id="276" r:id="rId8"/>
    <p:sldId id="277" r:id="rId9"/>
    <p:sldId id="278" r:id="rId10"/>
    <p:sldId id="266" r:id="rId11"/>
    <p:sldId id="260" r:id="rId12"/>
    <p:sldId id="269" r:id="rId13"/>
    <p:sldId id="270" r:id="rId14"/>
    <p:sldId id="262" r:id="rId15"/>
    <p:sldId id="271" r:id="rId16"/>
    <p:sldId id="272" r:id="rId17"/>
    <p:sldId id="273" r:id="rId18"/>
    <p:sldId id="274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7" d="100"/>
          <a:sy n="77" d="100"/>
        </p:scale>
        <p:origin x="268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hp\Desktop\TimeSeriesAnalysi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IN"/>
              <a:t>Number</a:t>
            </a:r>
            <a:r>
              <a:rPr lang="en-IN" baseline="0"/>
              <a:t> of disk access for 50 database quries</a:t>
            </a:r>
            <a:endParaRPr lang="en-IN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IN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val>
            <c:numRef>
              <c:f>Sheet2!$B$4:$B$53</c:f>
              <c:numCache>
                <c:formatCode>General</c:formatCode>
                <c:ptCount val="50"/>
                <c:pt idx="0">
                  <c:v>73</c:v>
                </c:pt>
                <c:pt idx="1">
                  <c:v>67</c:v>
                </c:pt>
                <c:pt idx="2">
                  <c:v>83</c:v>
                </c:pt>
                <c:pt idx="3">
                  <c:v>53</c:v>
                </c:pt>
                <c:pt idx="4">
                  <c:v>78</c:v>
                </c:pt>
                <c:pt idx="5">
                  <c:v>88</c:v>
                </c:pt>
                <c:pt idx="6">
                  <c:v>57</c:v>
                </c:pt>
                <c:pt idx="7">
                  <c:v>1</c:v>
                </c:pt>
                <c:pt idx="8">
                  <c:v>29</c:v>
                </c:pt>
                <c:pt idx="9">
                  <c:v>14</c:v>
                </c:pt>
                <c:pt idx="10">
                  <c:v>80</c:v>
                </c:pt>
                <c:pt idx="11">
                  <c:v>77</c:v>
                </c:pt>
                <c:pt idx="12">
                  <c:v>19</c:v>
                </c:pt>
                <c:pt idx="13">
                  <c:v>14</c:v>
                </c:pt>
                <c:pt idx="14">
                  <c:v>41</c:v>
                </c:pt>
                <c:pt idx="15">
                  <c:v>55</c:v>
                </c:pt>
                <c:pt idx="16">
                  <c:v>74</c:v>
                </c:pt>
                <c:pt idx="17">
                  <c:v>98</c:v>
                </c:pt>
                <c:pt idx="18">
                  <c:v>84</c:v>
                </c:pt>
                <c:pt idx="19">
                  <c:v>88</c:v>
                </c:pt>
                <c:pt idx="20">
                  <c:v>78</c:v>
                </c:pt>
                <c:pt idx="21">
                  <c:v>15</c:v>
                </c:pt>
                <c:pt idx="22">
                  <c:v>66</c:v>
                </c:pt>
                <c:pt idx="23">
                  <c:v>99</c:v>
                </c:pt>
                <c:pt idx="24">
                  <c:v>80</c:v>
                </c:pt>
                <c:pt idx="25">
                  <c:v>75</c:v>
                </c:pt>
                <c:pt idx="26">
                  <c:v>124</c:v>
                </c:pt>
                <c:pt idx="27">
                  <c:v>103</c:v>
                </c:pt>
                <c:pt idx="28">
                  <c:v>57</c:v>
                </c:pt>
                <c:pt idx="29">
                  <c:v>49</c:v>
                </c:pt>
                <c:pt idx="30">
                  <c:v>70</c:v>
                </c:pt>
                <c:pt idx="31">
                  <c:v>112</c:v>
                </c:pt>
                <c:pt idx="32">
                  <c:v>107</c:v>
                </c:pt>
                <c:pt idx="33">
                  <c:v>123</c:v>
                </c:pt>
                <c:pt idx="34">
                  <c:v>79</c:v>
                </c:pt>
                <c:pt idx="35">
                  <c:v>92</c:v>
                </c:pt>
                <c:pt idx="36">
                  <c:v>89</c:v>
                </c:pt>
                <c:pt idx="37">
                  <c:v>116</c:v>
                </c:pt>
                <c:pt idx="38">
                  <c:v>71</c:v>
                </c:pt>
                <c:pt idx="39">
                  <c:v>68</c:v>
                </c:pt>
                <c:pt idx="40">
                  <c:v>59</c:v>
                </c:pt>
                <c:pt idx="41">
                  <c:v>84</c:v>
                </c:pt>
                <c:pt idx="42">
                  <c:v>39</c:v>
                </c:pt>
                <c:pt idx="43">
                  <c:v>33</c:v>
                </c:pt>
                <c:pt idx="44">
                  <c:v>71</c:v>
                </c:pt>
                <c:pt idx="45">
                  <c:v>83</c:v>
                </c:pt>
                <c:pt idx="46">
                  <c:v>77</c:v>
                </c:pt>
                <c:pt idx="47">
                  <c:v>37</c:v>
                </c:pt>
                <c:pt idx="48">
                  <c:v>27</c:v>
                </c:pt>
                <c:pt idx="49">
                  <c:v>30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8A0-4626-AB74-9781C12EB38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48252528"/>
        <c:axId val="448253168"/>
      </c:lineChart>
      <c:catAx>
        <c:axId val="448252528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8253168"/>
        <c:crosses val="autoZero"/>
        <c:auto val="1"/>
        <c:lblAlgn val="ctr"/>
        <c:lblOffset val="100"/>
        <c:noMultiLvlLbl val="0"/>
      </c:catAx>
      <c:valAx>
        <c:axId val="4482531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82525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1CD43-B6E7-4E40-BDCB-8807E09B1FA2}" type="datetimeFigureOut">
              <a:rPr lang="en-IN" smtClean="0"/>
              <a:pPr/>
              <a:t>19-04-2025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C529E-822F-4657-9B07-D3C3C1B286A1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584369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1CD43-B6E7-4E40-BDCB-8807E09B1FA2}" type="datetimeFigureOut">
              <a:rPr lang="en-IN" smtClean="0"/>
              <a:pPr/>
              <a:t>19-04-2025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C529E-822F-4657-9B07-D3C3C1B286A1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759199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23E1CD43-B6E7-4E40-BDCB-8807E09B1FA2}" type="datetimeFigureOut">
              <a:rPr lang="en-IN" smtClean="0"/>
              <a:pPr/>
              <a:t>19-04-2025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DBCC529E-822F-4657-9B07-D3C3C1B286A1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79964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1CD43-B6E7-4E40-BDCB-8807E09B1FA2}" type="datetimeFigureOut">
              <a:rPr lang="en-IN" smtClean="0"/>
              <a:pPr/>
              <a:t>19-04-2025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C529E-822F-4657-9B07-D3C3C1B286A1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465077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3E1CD43-B6E7-4E40-BDCB-8807E09B1FA2}" type="datetimeFigureOut">
              <a:rPr lang="en-IN" smtClean="0"/>
              <a:pPr/>
              <a:t>19-04-2025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BCC529E-822F-4657-9B07-D3C3C1B286A1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966887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1CD43-B6E7-4E40-BDCB-8807E09B1FA2}" type="datetimeFigureOut">
              <a:rPr lang="en-IN" smtClean="0"/>
              <a:pPr/>
              <a:t>19-04-2025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C529E-822F-4657-9B07-D3C3C1B286A1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9375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1CD43-B6E7-4E40-BDCB-8807E09B1FA2}" type="datetimeFigureOut">
              <a:rPr lang="en-IN" smtClean="0"/>
              <a:pPr/>
              <a:t>19-04-2025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C529E-822F-4657-9B07-D3C3C1B286A1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628446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1CD43-B6E7-4E40-BDCB-8807E09B1FA2}" type="datetimeFigureOut">
              <a:rPr lang="en-IN" smtClean="0"/>
              <a:pPr/>
              <a:t>19-04-2025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C529E-822F-4657-9B07-D3C3C1B286A1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473145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1CD43-B6E7-4E40-BDCB-8807E09B1FA2}" type="datetimeFigureOut">
              <a:rPr lang="en-IN" smtClean="0"/>
              <a:pPr/>
              <a:t>19-04-2025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C529E-822F-4657-9B07-D3C3C1B286A1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589546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1CD43-B6E7-4E40-BDCB-8807E09B1FA2}" type="datetimeFigureOut">
              <a:rPr lang="en-IN" smtClean="0"/>
              <a:pPr/>
              <a:t>19-04-2025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C529E-822F-4657-9B07-D3C3C1B286A1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409874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1CD43-B6E7-4E40-BDCB-8807E09B1FA2}" type="datetimeFigureOut">
              <a:rPr lang="en-IN" smtClean="0"/>
              <a:pPr/>
              <a:t>19-04-2025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C529E-822F-4657-9B07-D3C3C1B286A1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57901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23E1CD43-B6E7-4E40-BDCB-8807E09B1FA2}" type="datetimeFigureOut">
              <a:rPr lang="en-IN" smtClean="0"/>
              <a:pPr/>
              <a:t>19-04-2025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DBCC529E-822F-4657-9B07-D3C3C1B286A1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4176766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0560" y="437605"/>
            <a:ext cx="10911840" cy="816429"/>
          </a:xfrm>
        </p:spPr>
        <p:txBody>
          <a:bodyPr/>
          <a:lstStyle/>
          <a:p>
            <a:r>
              <a:rPr lang="en-IN" dirty="0"/>
              <a:t>Time Series Analysis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5849" y="1961832"/>
            <a:ext cx="5611435" cy="417356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068945" y="2936383"/>
            <a:ext cx="325835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Tides</a:t>
            </a:r>
          </a:p>
          <a:p>
            <a:r>
              <a:rPr lang="en-IN" dirty="0"/>
              <a:t>Sunspots</a:t>
            </a:r>
          </a:p>
          <a:p>
            <a:r>
              <a:rPr lang="en-IN" dirty="0"/>
              <a:t>Dow Jones Industrial Averages</a:t>
            </a:r>
          </a:p>
        </p:txBody>
      </p:sp>
    </p:spTree>
    <p:extLst>
      <p:ext uri="{BB962C8B-B14F-4D97-AF65-F5344CB8AC3E}">
        <p14:creationId xmlns:p14="http://schemas.microsoft.com/office/powerpoint/2010/main" val="37178352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Methods of isolating trends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97053" y="2342524"/>
            <a:ext cx="3662846" cy="1651557"/>
          </a:xfrm>
        </p:spPr>
        <p:txBody>
          <a:bodyPr>
            <a:normAutofit fontScale="92500" lnSpcReduction="10000"/>
          </a:bodyPr>
          <a:lstStyle/>
          <a:p>
            <a:r>
              <a:rPr lang="en-IN" dirty="0"/>
              <a:t>Free hand method</a:t>
            </a:r>
          </a:p>
          <a:p>
            <a:r>
              <a:rPr lang="en-IN" dirty="0"/>
              <a:t>Semi average method</a:t>
            </a:r>
          </a:p>
          <a:p>
            <a:r>
              <a:rPr lang="en-IN" dirty="0"/>
              <a:t>Method of moving averages</a:t>
            </a:r>
          </a:p>
          <a:p>
            <a:r>
              <a:rPr lang="en-IN" dirty="0"/>
              <a:t>Method of least squares</a:t>
            </a:r>
          </a:p>
        </p:txBody>
      </p:sp>
    </p:spTree>
    <p:extLst>
      <p:ext uri="{BB962C8B-B14F-4D97-AF65-F5344CB8AC3E}">
        <p14:creationId xmlns:p14="http://schemas.microsoft.com/office/powerpoint/2010/main" val="35245465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29080518"/>
              </p:ext>
            </p:extLst>
          </p:nvPr>
        </p:nvGraphicFramePr>
        <p:xfrm>
          <a:off x="5679347" y="1162095"/>
          <a:ext cx="5722687" cy="534396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306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306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559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54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14768"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u="none" strike="noStrike" dirty="0">
                          <a:effectLst/>
                        </a:rPr>
                        <a:t>t</a:t>
                      </a:r>
                      <a:endParaRPr lang="en-IN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u="none" strike="noStrike">
                          <a:effectLst/>
                        </a:rPr>
                        <a:t>Year</a:t>
                      </a:r>
                      <a:endParaRPr lang="en-IN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u="none" strike="noStrike">
                          <a:effectLst/>
                        </a:rPr>
                        <a:t>Quarter</a:t>
                      </a:r>
                      <a:endParaRPr lang="en-IN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u="none" strike="noStrike">
                          <a:effectLst/>
                        </a:rPr>
                        <a:t>Sales(1000s)</a:t>
                      </a:r>
                      <a:endParaRPr lang="en-IN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926"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u="none" strike="noStrike" dirty="0">
                          <a:effectLst/>
                        </a:rPr>
                        <a:t>1</a:t>
                      </a:r>
                      <a:endParaRPr lang="en-IN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u="none" strike="noStrike">
                          <a:effectLst/>
                        </a:rPr>
                        <a:t>Year 1</a:t>
                      </a:r>
                      <a:endParaRPr lang="en-IN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u="none" strike="noStrike">
                          <a:effectLst/>
                        </a:rPr>
                        <a:t>1</a:t>
                      </a:r>
                      <a:endParaRPr lang="en-IN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u="none" strike="noStrike">
                          <a:effectLst/>
                        </a:rPr>
                        <a:t>4.8</a:t>
                      </a:r>
                      <a:endParaRPr lang="en-IN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926"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u="none" strike="noStrike" dirty="0">
                          <a:effectLst/>
                        </a:rPr>
                        <a:t>2</a:t>
                      </a:r>
                      <a:endParaRPr lang="en-IN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IN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u="none" strike="noStrike">
                          <a:effectLst/>
                        </a:rPr>
                        <a:t>2</a:t>
                      </a:r>
                      <a:endParaRPr lang="en-IN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u="none" strike="noStrike">
                          <a:effectLst/>
                        </a:rPr>
                        <a:t>4.1</a:t>
                      </a:r>
                      <a:endParaRPr lang="en-IN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926"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u="none" strike="noStrike" dirty="0">
                          <a:effectLst/>
                        </a:rPr>
                        <a:t>3</a:t>
                      </a:r>
                      <a:endParaRPr lang="en-IN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IN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u="none" strike="noStrike">
                          <a:effectLst/>
                        </a:rPr>
                        <a:t>3</a:t>
                      </a:r>
                      <a:endParaRPr lang="en-IN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u="none" strike="noStrike">
                          <a:effectLst/>
                        </a:rPr>
                        <a:t>6</a:t>
                      </a:r>
                      <a:endParaRPr lang="en-IN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5926"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u="none" strike="noStrike" dirty="0">
                          <a:effectLst/>
                        </a:rPr>
                        <a:t>4</a:t>
                      </a:r>
                      <a:endParaRPr lang="en-IN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IN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u="none" strike="noStrike">
                          <a:effectLst/>
                        </a:rPr>
                        <a:t>4</a:t>
                      </a:r>
                      <a:endParaRPr lang="en-IN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u="none" strike="noStrike">
                          <a:effectLst/>
                        </a:rPr>
                        <a:t>6.5</a:t>
                      </a:r>
                      <a:endParaRPr lang="en-IN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5926"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u="none" strike="noStrike" dirty="0">
                          <a:effectLst/>
                        </a:rPr>
                        <a:t>5</a:t>
                      </a:r>
                      <a:endParaRPr lang="en-IN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u="none" strike="noStrike" dirty="0">
                          <a:effectLst/>
                        </a:rPr>
                        <a:t>Year 2</a:t>
                      </a:r>
                      <a:endParaRPr lang="en-IN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u="none" strike="noStrike" dirty="0">
                          <a:effectLst/>
                        </a:rPr>
                        <a:t>1</a:t>
                      </a:r>
                      <a:endParaRPr lang="en-IN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u="none" strike="noStrike">
                          <a:effectLst/>
                        </a:rPr>
                        <a:t>5.8</a:t>
                      </a:r>
                      <a:endParaRPr lang="en-IN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5926"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u="none" strike="noStrike" dirty="0">
                          <a:effectLst/>
                        </a:rPr>
                        <a:t>6</a:t>
                      </a:r>
                      <a:endParaRPr lang="en-IN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IN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u="none" strike="noStrike" dirty="0">
                          <a:effectLst/>
                        </a:rPr>
                        <a:t>2</a:t>
                      </a:r>
                      <a:endParaRPr lang="en-IN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u="none" strike="noStrike">
                          <a:effectLst/>
                        </a:rPr>
                        <a:t>5.2</a:t>
                      </a:r>
                      <a:endParaRPr lang="en-IN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35926"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u="none" strike="noStrike" dirty="0">
                          <a:effectLst/>
                        </a:rPr>
                        <a:t>7</a:t>
                      </a:r>
                      <a:endParaRPr lang="en-IN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IN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u="none" strike="noStrike" dirty="0">
                          <a:effectLst/>
                        </a:rPr>
                        <a:t>3</a:t>
                      </a:r>
                      <a:endParaRPr lang="en-IN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u="none" strike="noStrike" dirty="0">
                          <a:effectLst/>
                        </a:rPr>
                        <a:t>6.8</a:t>
                      </a:r>
                      <a:endParaRPr lang="en-IN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35926"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u="none" strike="noStrike">
                          <a:effectLst/>
                        </a:rPr>
                        <a:t>8</a:t>
                      </a:r>
                      <a:endParaRPr lang="en-IN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IN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u="none" strike="noStrike" dirty="0">
                          <a:effectLst/>
                        </a:rPr>
                        <a:t>4</a:t>
                      </a:r>
                      <a:endParaRPr lang="en-IN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u="none" strike="noStrike" dirty="0">
                          <a:effectLst/>
                        </a:rPr>
                        <a:t>7.4</a:t>
                      </a:r>
                      <a:endParaRPr lang="en-IN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35926"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u="none" strike="noStrike">
                          <a:effectLst/>
                        </a:rPr>
                        <a:t>9</a:t>
                      </a:r>
                      <a:endParaRPr lang="en-IN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u="none" strike="noStrike">
                          <a:effectLst/>
                        </a:rPr>
                        <a:t>Year 3</a:t>
                      </a:r>
                      <a:endParaRPr lang="en-IN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u="none" strike="noStrike" dirty="0">
                          <a:effectLst/>
                        </a:rPr>
                        <a:t>1</a:t>
                      </a:r>
                      <a:endParaRPr lang="en-IN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u="none" strike="noStrike" dirty="0">
                          <a:effectLst/>
                        </a:rPr>
                        <a:t>6</a:t>
                      </a:r>
                      <a:endParaRPr lang="en-IN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35926"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u="none" strike="noStrike">
                          <a:effectLst/>
                        </a:rPr>
                        <a:t>10</a:t>
                      </a:r>
                      <a:endParaRPr lang="en-IN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IN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u="none" strike="noStrike">
                          <a:effectLst/>
                        </a:rPr>
                        <a:t>2</a:t>
                      </a:r>
                      <a:endParaRPr lang="en-IN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u="none" strike="noStrike" dirty="0">
                          <a:effectLst/>
                        </a:rPr>
                        <a:t>5.6</a:t>
                      </a:r>
                      <a:endParaRPr lang="en-IN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35926"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u="none" strike="noStrike">
                          <a:effectLst/>
                        </a:rPr>
                        <a:t>11</a:t>
                      </a:r>
                      <a:endParaRPr lang="en-IN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IN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u="none" strike="noStrike">
                          <a:effectLst/>
                        </a:rPr>
                        <a:t>3</a:t>
                      </a:r>
                      <a:endParaRPr lang="en-IN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u="none" strike="noStrike" dirty="0">
                          <a:effectLst/>
                        </a:rPr>
                        <a:t>7.5</a:t>
                      </a:r>
                      <a:endParaRPr lang="en-IN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35926"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u="none" strike="noStrike">
                          <a:effectLst/>
                        </a:rPr>
                        <a:t>12</a:t>
                      </a:r>
                      <a:endParaRPr lang="en-IN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IN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u="none" strike="noStrike">
                          <a:effectLst/>
                        </a:rPr>
                        <a:t>4</a:t>
                      </a:r>
                      <a:endParaRPr lang="en-IN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u="none" strike="noStrike" dirty="0">
                          <a:effectLst/>
                        </a:rPr>
                        <a:t>7.8</a:t>
                      </a:r>
                      <a:endParaRPr lang="en-IN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35926"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u="none" strike="noStrike">
                          <a:effectLst/>
                        </a:rPr>
                        <a:t>13</a:t>
                      </a:r>
                      <a:endParaRPr lang="en-IN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u="none" strike="noStrike">
                          <a:effectLst/>
                        </a:rPr>
                        <a:t>Year 4</a:t>
                      </a:r>
                      <a:endParaRPr lang="en-IN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u="none" strike="noStrike">
                          <a:effectLst/>
                        </a:rPr>
                        <a:t>1</a:t>
                      </a:r>
                      <a:endParaRPr lang="en-IN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u="none" strike="noStrike" dirty="0">
                          <a:effectLst/>
                        </a:rPr>
                        <a:t>6.3</a:t>
                      </a:r>
                      <a:endParaRPr lang="en-IN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35926"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u="none" strike="noStrike">
                          <a:effectLst/>
                        </a:rPr>
                        <a:t>14</a:t>
                      </a:r>
                      <a:endParaRPr lang="en-IN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IN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u="none" strike="noStrike">
                          <a:effectLst/>
                        </a:rPr>
                        <a:t>2</a:t>
                      </a:r>
                      <a:endParaRPr lang="en-IN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u="none" strike="noStrike" dirty="0">
                          <a:effectLst/>
                        </a:rPr>
                        <a:t>5.9</a:t>
                      </a:r>
                      <a:endParaRPr lang="en-IN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35926"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u="none" strike="noStrike">
                          <a:effectLst/>
                        </a:rPr>
                        <a:t>15</a:t>
                      </a:r>
                      <a:endParaRPr lang="en-IN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IN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u="none" strike="noStrike">
                          <a:effectLst/>
                        </a:rPr>
                        <a:t>3</a:t>
                      </a:r>
                      <a:endParaRPr lang="en-IN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u="none" strike="noStrike" dirty="0">
                          <a:effectLst/>
                        </a:rPr>
                        <a:t>8</a:t>
                      </a:r>
                      <a:endParaRPr lang="en-IN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35926"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u="none" strike="noStrike">
                          <a:effectLst/>
                        </a:rPr>
                        <a:t>16</a:t>
                      </a:r>
                      <a:endParaRPr lang="en-IN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IN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u="none" strike="noStrike">
                          <a:effectLst/>
                        </a:rPr>
                        <a:t>4</a:t>
                      </a:r>
                      <a:endParaRPr lang="en-IN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000" u="none" strike="noStrike" dirty="0">
                          <a:effectLst/>
                        </a:rPr>
                        <a:t>8.4</a:t>
                      </a:r>
                      <a:endParaRPr lang="en-IN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722733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F82FE5-96A9-43D5-BDFA-F0CD6F5FD1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Time Series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3ECA37-E8CE-4A3C-84D0-CE4D57BBB6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2074"/>
            <a:ext cx="10515600" cy="57301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N" dirty="0"/>
              <a:t>Consider a data of number of disk access for 50 database quires. 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65FC14BE-D954-47D2-A28C-7AB93AADC662}"/>
              </a:ext>
            </a:extLst>
          </p:cNvPr>
          <p:cNvGraphicFramePr>
            <a:graphicFrameLocks/>
          </p:cNvGraphicFramePr>
          <p:nvPr/>
        </p:nvGraphicFramePr>
        <p:xfrm>
          <a:off x="1895061" y="1688583"/>
          <a:ext cx="7513983" cy="4598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145319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334697-90A8-4912-B480-3B0D563CD0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Autoregressive Model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EF11CC-C666-43A2-8565-54BE50EE5E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Predict the variable as a linear regression of the immediate past value</a:t>
            </a:r>
          </a:p>
          <a:p>
            <a:endParaRPr lang="en-IN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156C407B-7A7A-44BB-8E2D-96F928FF4CD0}"/>
                  </a:ext>
                </a:extLst>
              </p:cNvPr>
              <p:cNvSpPr/>
              <p:nvPr/>
            </p:nvSpPr>
            <p:spPr>
              <a:xfrm>
                <a:off x="4630571" y="3697095"/>
                <a:ext cx="252248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IN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IN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acc>
                      <m:d>
                        <m:dPr>
                          <m:ctrlPr>
                            <a:rPr lang="en-IN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IN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IN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IN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N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IN" i="1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IN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IN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N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IN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IN" i="1">
                          <a:latin typeface="Cambria Math" panose="02040503050406030204" pitchFamily="18" charset="0"/>
                        </a:rPr>
                        <m:t>𝑥</m:t>
                      </m:r>
                      <m:d>
                        <m:dPr>
                          <m:ctrlPr>
                            <a:rPr lang="en-IN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IN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IN" i="1"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</m:oMath>
                  </m:oMathPara>
                </a14:m>
                <a:endParaRPr lang="en-IN" dirty="0"/>
              </a:p>
            </p:txBody>
          </p:sp>
        </mc:Choice>
        <mc:Fallback xmlns="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156C407B-7A7A-44BB-8E2D-96F928FF4CD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30571" y="3697095"/>
                <a:ext cx="2522485" cy="369332"/>
              </a:xfrm>
              <a:prstGeom prst="rect">
                <a:avLst/>
              </a:prstGeom>
              <a:blipFill>
                <a:blip r:embed="rId2"/>
                <a:stretch>
                  <a:fillRect t="-655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958557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0EC4545-7B8C-403E-A324-3BC510F390E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IN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acc>
                      <m:d>
                        <m:dPr>
                          <m:ctrlPr>
                            <a:rPr lang="en-IN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IN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IN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IN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N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IN" i="1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IN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IN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N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IN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IN" i="1">
                          <a:latin typeface="Cambria Math" panose="02040503050406030204" pitchFamily="18" charset="0"/>
                        </a:rPr>
                        <m:t>𝑥</m:t>
                      </m:r>
                      <m:d>
                        <m:dPr>
                          <m:ctrlPr>
                            <a:rPr lang="en-IN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IN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IN" i="1"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  <m:r>
                        <a:rPr lang="en-IN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IN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N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IN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IN" i="1">
                          <a:latin typeface="Cambria Math" panose="02040503050406030204" pitchFamily="18" charset="0"/>
                        </a:rPr>
                        <m:t>𝑥</m:t>
                      </m:r>
                      <m:d>
                        <m:dPr>
                          <m:ctrlPr>
                            <a:rPr lang="en-IN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IN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IN" i="1">
                              <a:latin typeface="Cambria Math" panose="02040503050406030204" pitchFamily="18" charset="0"/>
                            </a:rPr>
                            <m:t>−2</m:t>
                          </m:r>
                        </m:e>
                      </m:d>
                      <m:r>
                        <a:rPr lang="en-IN">
                          <a:latin typeface="Cambria Math" panose="02040503050406030204" pitchFamily="18" charset="0"/>
                        </a:rPr>
                        <m:t>+…</m:t>
                      </m:r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IN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N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IN" i="1">
                              <a:latin typeface="Cambria Math" panose="02040503050406030204" pitchFamily="18" charset="0"/>
                            </a:rPr>
                            <m:t>𝑝</m:t>
                          </m:r>
                        </m:sub>
                      </m:sSub>
                      <m:r>
                        <a:rPr lang="en-IN" i="1">
                          <a:latin typeface="Cambria Math" panose="02040503050406030204" pitchFamily="18" charset="0"/>
                        </a:rPr>
                        <m:t>𝑥</m:t>
                      </m:r>
                      <m:d>
                        <m:dPr>
                          <m:ctrlPr>
                            <a:rPr lang="en-IN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IN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IN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IN" i="1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</m:d>
                    </m:oMath>
                  </m:oMathPara>
                </a14:m>
                <a:endParaRPr lang="en-IN" dirty="0"/>
              </a:p>
              <a:p>
                <a:pPr marL="0" indent="0">
                  <a:buNone/>
                </a:pPr>
                <a:endParaRPr lang="en-IN" b="0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𝑥</m:t>
                      </m:r>
                      <m:d>
                        <m:dPr>
                          <m:ctrlPr>
                            <a:rPr lang="en-IN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IN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IN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N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𝑥</m:t>
                      </m:r>
                      <m:d>
                        <m:dPr>
                          <m:ctrlPr>
                            <a:rPr lang="en-IN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IN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IN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N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IN" i="1">
                          <a:latin typeface="Cambria Math" panose="02040503050406030204" pitchFamily="18" charset="0"/>
                        </a:rPr>
                        <m:t>𝑥</m:t>
                      </m:r>
                      <m:d>
                        <m:dPr>
                          <m:ctrlPr>
                            <a:rPr lang="en-IN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IN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IN" i="1">
                              <a:latin typeface="Cambria Math" panose="02040503050406030204" pitchFamily="18" charset="0"/>
                            </a:rPr>
                            <m:t>−2</m:t>
                          </m:r>
                        </m:e>
                      </m:d>
                      <m:r>
                        <a:rPr lang="en-IN" b="0" i="0" smtClean="0">
                          <a:latin typeface="Cambria Math" panose="02040503050406030204" pitchFamily="18" charset="0"/>
                        </a:rPr>
                        <m:t>+…</m:t>
                      </m:r>
                      <m:sSub>
                        <m:sSubPr>
                          <m:ctrlPr>
                            <a:rPr lang="en-IN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IN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IN" i="1">
                              <a:latin typeface="Cambria Math" panose="02040503050406030204" pitchFamily="18" charset="0"/>
                            </a:rPr>
                            <m:t>𝑝</m:t>
                          </m:r>
                        </m:sub>
                      </m:sSub>
                      <m:r>
                        <a:rPr lang="en-IN" i="1">
                          <a:latin typeface="Cambria Math" panose="02040503050406030204" pitchFamily="18" charset="0"/>
                        </a:rPr>
                        <m:t>𝑥</m:t>
                      </m:r>
                      <m:d>
                        <m:dPr>
                          <m:ctrlPr>
                            <a:rPr lang="en-IN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IN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IN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IN" i="1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</m:d>
                      <m:r>
                        <a:rPr lang="en-IN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𝑒</m:t>
                      </m:r>
                      <m:d>
                        <m:dPr>
                          <m:ctrlPr>
                            <a:rPr lang="en-IN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</m:oMath>
                  </m:oMathPara>
                </a14:m>
                <a:endParaRPr lang="en-IN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0EC4545-7B8C-403E-A324-3BC510F390E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154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871477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994E9EE-08CA-4662-BE5F-92B5C4564E7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IN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IN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acc>
                      <m:d>
                        <m:dPr>
                          <m:ctrlPr>
                            <a:rPr lang="en-IN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IN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IN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N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IN" i="1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IN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N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𝑥</m:t>
                      </m:r>
                      <m:d>
                        <m:dPr>
                          <m:ctrlPr>
                            <a:rPr lang="en-IN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IN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</m:oMath>
                  </m:oMathPara>
                </a14:m>
                <a:endParaRPr lang="en-IN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en-IN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en-IN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IN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IN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subHide m:val="on"/>
                              <m:supHide m:val="on"/>
                              <m:ctrlPr>
                                <a:rPr lang="en-IN" b="0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r>
                                <a:rPr lang="en-IN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d>
                                <m:dPr>
                                  <m:ctrlPr>
                                    <a:rPr lang="en-IN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IN" b="0" i="1" smtClean="0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</m:d>
                              <m:nary>
                                <m:naryPr>
                                  <m:chr m:val="∑"/>
                                  <m:subHide m:val="on"/>
                                  <m:supHide m:val="on"/>
                                  <m:ctrlPr>
                                    <a:rPr lang="en-IN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/>
                                <m:sup/>
                                <m:e>
                                  <m:sSup>
                                    <m:sSupPr>
                                      <m:ctrlPr>
                                        <a:rPr lang="en-IN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IN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  <m:d>
                                        <m:dPr>
                                          <m:ctrlPr>
                                            <a:rPr lang="en-IN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IN" i="1">
                                              <a:latin typeface="Cambria Math" panose="02040503050406030204" pitchFamily="18" charset="0"/>
                                            </a:rPr>
                                            <m:t>𝑡</m:t>
                                          </m:r>
                                          <m:r>
                                            <a:rPr lang="en-IN" i="1">
                                              <a:latin typeface="Cambria Math" panose="02040503050406030204" pitchFamily="18" charset="0"/>
                                            </a:rPr>
                                            <m:t>−1</m:t>
                                          </m:r>
                                        </m:e>
                                      </m:d>
                                    </m:e>
                                    <m:sup>
                                      <m:r>
                                        <a:rPr lang="en-IN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n-IN" b="0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nary>
                                    <m:naryPr>
                                      <m:chr m:val="∑"/>
                                      <m:subHide m:val="on"/>
                                      <m:supHide m:val="on"/>
                                      <m:ctrlPr>
                                        <a:rPr lang="en-IN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naryPr>
                                    <m:sub/>
                                    <m:sup/>
                                    <m:e>
                                      <m:r>
                                        <a:rPr lang="en-IN" b="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  <m:d>
                                        <m:dPr>
                                          <m:ctrlPr>
                                            <a:rPr lang="en-IN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IN" b="0" i="1" smtClean="0">
                                              <a:latin typeface="Cambria Math" panose="02040503050406030204" pitchFamily="18" charset="0"/>
                                            </a:rPr>
                                            <m:t>𝑡</m:t>
                                          </m:r>
                                          <m:r>
                                            <a:rPr lang="en-IN" b="0" i="1" smtClean="0">
                                              <a:latin typeface="Cambria Math" panose="02040503050406030204" pitchFamily="18" charset="0"/>
                                            </a:rPr>
                                            <m:t>−1</m:t>
                                          </m:r>
                                        </m:e>
                                      </m:d>
                                      <m:nary>
                                        <m:naryPr>
                                          <m:chr m:val="∑"/>
                                          <m:subHide m:val="on"/>
                                          <m:supHide m:val="on"/>
                                          <m:ctrlPr>
                                            <a:rPr lang="en-IN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naryPr>
                                        <m:sub/>
                                        <m:sup/>
                                        <m:e>
                                          <m:r>
                                            <a:rPr lang="en-IN" b="0" i="1" smtClean="0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  <m:d>
                                            <m:dPr>
                                              <m:ctrlPr>
                                                <a:rPr lang="en-IN" b="0" i="1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r>
                                                <a:rPr lang="en-IN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𝑡</m:t>
                                              </m:r>
                                            </m:e>
                                          </m:d>
                                          <m:r>
                                            <a:rPr lang="en-IN" i="1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  <m:d>
                                            <m:dPr>
                                              <m:ctrlPr>
                                                <a:rPr lang="en-IN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r>
                                                <a:rPr lang="en-IN" i="1">
                                                  <a:latin typeface="Cambria Math" panose="02040503050406030204" pitchFamily="18" charset="0"/>
                                                </a:rPr>
                                                <m:t>𝑡</m:t>
                                              </m:r>
                                              <m:r>
                                                <a:rPr lang="en-IN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−1</m:t>
                                              </m:r>
                                            </m:e>
                                          </m:d>
                                        </m:e>
                                      </m:nary>
                                    </m:e>
                                  </m:nary>
                                </m:e>
                              </m:nary>
                            </m:e>
                          </m:nary>
                        </m:num>
                        <m:den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nary>
                            <m:naryPr>
                              <m:chr m:val="∑"/>
                              <m:subHide m:val="on"/>
                              <m:supHide m:val="on"/>
                              <m:ctrlPr>
                                <a:rPr lang="en-IN" b="0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sSup>
                                <m:sSupPr>
                                  <m:ctrlPr>
                                    <a:rPr lang="en-IN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IN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d>
                                    <m:dPr>
                                      <m:ctrlPr>
                                        <a:rPr lang="en-IN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IN" i="1">
                                          <a:latin typeface="Cambria Math" panose="02040503050406030204" pitchFamily="18" charset="0"/>
                                        </a:rPr>
                                        <m:t>𝑡</m:t>
                                      </m:r>
                                      <m:r>
                                        <a:rPr lang="en-IN" i="1">
                                          <a:latin typeface="Cambria Math" panose="02040503050406030204" pitchFamily="18" charset="0"/>
                                        </a:rPr>
                                        <m:t>−1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IN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nary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IN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IN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nary>
                                    <m:naryPr>
                                      <m:chr m:val="∑"/>
                                      <m:subHide m:val="on"/>
                                      <m:supHide m:val="on"/>
                                      <m:ctrlPr>
                                        <a:rPr lang="en-IN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naryPr>
                                    <m:sub/>
                                    <m:sup/>
                                    <m:e>
                                      <m:r>
                                        <a:rPr lang="en-IN" b="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  <m:d>
                                        <m:dPr>
                                          <m:ctrlPr>
                                            <a:rPr lang="en-IN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IN" b="0" i="1" smtClean="0">
                                              <a:latin typeface="Cambria Math" panose="02040503050406030204" pitchFamily="18" charset="0"/>
                                            </a:rPr>
                                            <m:t>𝑡</m:t>
                                          </m:r>
                                          <m:r>
                                            <a:rPr lang="en-IN" b="0" i="1" smtClean="0">
                                              <a:latin typeface="Cambria Math" panose="02040503050406030204" pitchFamily="18" charset="0"/>
                                            </a:rPr>
                                            <m:t>−1</m:t>
                                          </m:r>
                                        </m:e>
                                      </m:d>
                                    </m:e>
                                  </m:nary>
                                </m:e>
                              </m:d>
                            </m:e>
                            <m:sup>
                              <m:r>
                                <a:rPr lang="en-IN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IN" dirty="0"/>
              </a:p>
              <a:p>
                <a:pPr marL="0" indent="0">
                  <a:buNone/>
                </a:pPr>
                <a:endParaRPr lang="en-IN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IN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N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IN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IN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nary>
                            <m:naryPr>
                              <m:chr m:val="∑"/>
                              <m:subHide m:val="on"/>
                              <m:supHide m:val="on"/>
                              <m:ctrlPr>
                                <a:rPr lang="en-IN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r>
                                <a:rPr lang="en-IN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d>
                                <m:dPr>
                                  <m:ctrlPr>
                                    <a:rPr lang="en-IN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IN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</m:d>
                              <m:r>
                                <a:rPr lang="en-IN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d>
                                <m:dPr>
                                  <m:ctrlPr>
                                    <a:rPr lang="en-IN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IN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  <m:r>
                                    <a:rPr lang="en-IN" i="1"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e>
                              </m:d>
                              <m:r>
                                <a:rPr lang="en-IN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nary>
                                <m:naryPr>
                                  <m:chr m:val="∑"/>
                                  <m:subHide m:val="on"/>
                                  <m:supHide m:val="on"/>
                                  <m:ctrlPr>
                                    <a:rPr lang="en-IN" i="1"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/>
                                <m:sup/>
                                <m:e>
                                  <m:r>
                                    <a:rPr lang="en-IN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d>
                                    <m:dPr>
                                      <m:ctrlPr>
                                        <a:rPr lang="en-IN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IN" i="1">
                                          <a:latin typeface="Cambria Math" panose="02040503050406030204" pitchFamily="18" charset="0"/>
                                        </a:rPr>
                                        <m:t>𝑡</m:t>
                                      </m:r>
                                    </m:e>
                                  </m:d>
                                  <m:r>
                                    <a:rPr lang="en-IN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d>
                                    <m:dPr>
                                      <m:ctrlPr>
                                        <a:rPr lang="en-IN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IN" i="1">
                                          <a:latin typeface="Cambria Math" panose="02040503050406030204" pitchFamily="18" charset="0"/>
                                        </a:rPr>
                                        <m:t>𝑡</m:t>
                                      </m:r>
                                      <m:r>
                                        <a:rPr lang="en-IN" i="1">
                                          <a:latin typeface="Cambria Math" panose="02040503050406030204" pitchFamily="18" charset="0"/>
                                        </a:rPr>
                                        <m:t>−1</m:t>
                                      </m:r>
                                    </m:e>
                                  </m:d>
                                </m:e>
                              </m:nary>
                            </m:e>
                          </m:nary>
                        </m:num>
                        <m:den>
                          <m:r>
                            <a:rPr lang="en-IN" i="1">
                              <a:latin typeface="Cambria Math" panose="02040503050406030204" pitchFamily="18" charset="0"/>
                            </a:rPr>
                            <m:t>𝑛</m:t>
                          </m:r>
                          <m:nary>
                            <m:naryPr>
                              <m:chr m:val="∑"/>
                              <m:subHide m:val="on"/>
                              <m:supHide m:val="on"/>
                              <m:ctrlPr>
                                <a:rPr lang="en-IN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sSup>
                                <m:sSupPr>
                                  <m:ctrlPr>
                                    <a:rPr lang="en-IN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IN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d>
                                    <m:dPr>
                                      <m:ctrlPr>
                                        <a:rPr lang="en-IN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IN" i="1">
                                          <a:latin typeface="Cambria Math" panose="02040503050406030204" pitchFamily="18" charset="0"/>
                                        </a:rPr>
                                        <m:t>𝑡</m:t>
                                      </m:r>
                                      <m:r>
                                        <a:rPr lang="en-IN" i="1">
                                          <a:latin typeface="Cambria Math" panose="02040503050406030204" pitchFamily="18" charset="0"/>
                                        </a:rPr>
                                        <m:t>−1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IN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nary>
                          <m:r>
                            <a:rPr lang="en-IN" i="1">
                              <a:latin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IN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IN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nary>
                                    <m:naryPr>
                                      <m:chr m:val="∑"/>
                                      <m:subHide m:val="on"/>
                                      <m:supHide m:val="on"/>
                                      <m:ctrlPr>
                                        <a:rPr lang="en-IN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naryPr>
                                    <m:sub/>
                                    <m:sup/>
                                    <m:e>
                                      <m:r>
                                        <a:rPr lang="en-IN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  <m:d>
                                        <m:dPr>
                                          <m:ctrlPr>
                                            <a:rPr lang="en-IN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IN" i="1">
                                              <a:latin typeface="Cambria Math" panose="02040503050406030204" pitchFamily="18" charset="0"/>
                                            </a:rPr>
                                            <m:t>𝑡</m:t>
                                          </m:r>
                                          <m:r>
                                            <a:rPr lang="en-IN" i="1">
                                              <a:latin typeface="Cambria Math" panose="02040503050406030204" pitchFamily="18" charset="0"/>
                                            </a:rPr>
                                            <m:t>−1</m:t>
                                          </m:r>
                                        </m:e>
                                      </m:d>
                                    </m:e>
                                  </m:nary>
                                </m:e>
                              </m:d>
                            </m:e>
                            <m:sup>
                              <m:r>
                                <a:rPr lang="en-IN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IN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994E9EE-08CA-4662-BE5F-92B5C4564E7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37090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EE9A4A12-0803-416B-B41A-33E91632FFAA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838200" y="365125"/>
                <a:ext cx="1132643" cy="558153"/>
              </a:xfrm>
            </p:spPr>
            <p:txBody>
              <a:bodyPr>
                <a:normAutofit fontScale="90000"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N" sz="3200" b="0" i="1" smtClean="0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n-IN" sz="3200" b="0" i="1" smtClean="0">
                          <a:latin typeface="Cambria Math" panose="02040503050406030204" pitchFamily="18" charset="0"/>
                        </a:rPr>
                        <m:t>=2</m:t>
                      </m:r>
                    </m:oMath>
                  </m:oMathPara>
                </a14:m>
                <a:endParaRPr lang="en-IN" sz="3200" dirty="0"/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EE9A4A12-0803-416B-B41A-33E91632FFA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838200" y="365125"/>
                <a:ext cx="1132643" cy="558153"/>
              </a:xfrm>
              <a:blipFill>
                <a:blip r:embed="rId2"/>
                <a:stretch>
                  <a:fillRect l="-541" r="-541" b="-5495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F119508-A042-4C3C-9A36-431E48C674C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2256639" y="2491531"/>
                <a:ext cx="7482980" cy="3355596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𝑥</m:t>
                      </m:r>
                      <m:d>
                        <m:dPr>
                          <m:ctrlPr>
                            <a:rPr lang="en-IN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IN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IN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IN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N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IN" i="1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IN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IN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N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IN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IN" i="1">
                          <a:latin typeface="Cambria Math" panose="02040503050406030204" pitchFamily="18" charset="0"/>
                        </a:rPr>
                        <m:t>𝑥</m:t>
                      </m:r>
                      <m:d>
                        <m:dPr>
                          <m:ctrlPr>
                            <a:rPr lang="en-IN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IN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IN" i="1"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  <m:r>
                        <a:rPr lang="en-IN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IN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N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IN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IN" i="1">
                          <a:latin typeface="Cambria Math" panose="02040503050406030204" pitchFamily="18" charset="0"/>
                        </a:rPr>
                        <m:t>𝑥</m:t>
                      </m:r>
                      <m:d>
                        <m:dPr>
                          <m:ctrlPr>
                            <a:rPr lang="en-IN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IN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IN" i="1">
                              <a:latin typeface="Cambria Math" panose="02040503050406030204" pitchFamily="18" charset="0"/>
                            </a:rPr>
                            <m:t>−2</m:t>
                          </m:r>
                        </m:e>
                      </m:d>
                      <m:r>
                        <a:rPr lang="en-IN" b="0" i="0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m:rPr>
                          <m:sty m:val="p"/>
                        </m:rPr>
                        <a:rPr lang="en-IN" b="0" i="0" smtClean="0">
                          <a:latin typeface="Cambria Math" panose="02040503050406030204" pitchFamily="18" charset="0"/>
                        </a:rPr>
                        <m:t>e</m:t>
                      </m:r>
                      <m:d>
                        <m:dPr>
                          <m:ctrlPr>
                            <a:rPr lang="en-IN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</m:oMath>
                  </m:oMathPara>
                </a14:m>
                <a:endParaRPr lang="en-IN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𝑆𝑆𝐸</m:t>
                      </m:r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IN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IN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=3</m:t>
                          </m:r>
                        </m:sub>
                        <m:sup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sSup>
                            <m:sSupPr>
                              <m:ctrlPr>
                                <a:rPr lang="en-IN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IN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  <m:d>
                                <m:dPr>
                                  <m:ctrlPr>
                                    <a:rPr lang="en-IN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IN" b="0" i="1" smtClean="0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</m:d>
                            </m:e>
                            <m:sup>
                              <m:r>
                                <a:rPr lang="en-IN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IN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N" i="1">
                          <a:latin typeface="Cambria Math" panose="02040503050406030204" pitchFamily="18" charset="0"/>
                        </a:rPr>
                        <m:t>𝑆𝑆𝐸</m:t>
                      </m:r>
                      <m:r>
                        <a:rPr lang="en-IN" i="1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IN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IN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IN" i="1">
                              <a:latin typeface="Cambria Math" panose="02040503050406030204" pitchFamily="18" charset="0"/>
                            </a:rPr>
                            <m:t>=3</m:t>
                          </m:r>
                        </m:sub>
                        <m:sup>
                          <m:r>
                            <a:rPr lang="en-IN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sSup>
                            <m:sSupPr>
                              <m:ctrlPr>
                                <a:rPr lang="en-IN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begChr m:val="{"/>
                                  <m:endChr m:val="}"/>
                                  <m:ctrlPr>
                                    <a:rPr lang="en-IN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IN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d>
                                    <m:dPr>
                                      <m:ctrlPr>
                                        <a:rPr lang="en-IN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IN" i="1">
                                          <a:latin typeface="Cambria Math" panose="02040503050406030204" pitchFamily="18" charset="0"/>
                                        </a:rPr>
                                        <m:t>𝑡</m:t>
                                      </m:r>
                                    </m:e>
                                  </m:d>
                                  <m:r>
                                    <a:rPr lang="en-IN" b="0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d>
                                    <m:dPr>
                                      <m:ctrlPr>
                                        <a:rPr lang="en-IN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IN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IN" i="1">
                                              <a:latin typeface="Cambria Math" panose="02040503050406030204" pitchFamily="18" charset="0"/>
                                            </a:rPr>
                                            <m:t>𝑎</m:t>
                                          </m:r>
                                        </m:e>
                                        <m:sub>
                                          <m:r>
                                            <a:rPr lang="en-IN" i="1">
                                              <a:latin typeface="Cambria Math" panose="02040503050406030204" pitchFamily="18" charset="0"/>
                                            </a:rPr>
                                            <m:t>0</m:t>
                                          </m:r>
                                        </m:sub>
                                      </m:sSub>
                                      <m:r>
                                        <a:rPr lang="en-IN" i="1"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sSub>
                                        <m:sSubPr>
                                          <m:ctrlPr>
                                            <a:rPr lang="en-IN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IN" i="1">
                                              <a:latin typeface="Cambria Math" panose="02040503050406030204" pitchFamily="18" charset="0"/>
                                            </a:rPr>
                                            <m:t>𝑎</m:t>
                                          </m:r>
                                        </m:e>
                                        <m:sub>
                                          <m:r>
                                            <a:rPr lang="en-IN" i="1"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  <m:r>
                                        <a:rPr lang="en-IN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  <m:d>
                                        <m:dPr>
                                          <m:ctrlPr>
                                            <a:rPr lang="en-IN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IN" i="1">
                                              <a:latin typeface="Cambria Math" panose="02040503050406030204" pitchFamily="18" charset="0"/>
                                            </a:rPr>
                                            <m:t>𝑡</m:t>
                                          </m:r>
                                          <m:r>
                                            <a:rPr lang="en-IN" i="1">
                                              <a:latin typeface="Cambria Math" panose="02040503050406030204" pitchFamily="18" charset="0"/>
                                            </a:rPr>
                                            <m:t>−1</m:t>
                                          </m:r>
                                        </m:e>
                                      </m:d>
                                      <m:r>
                                        <a:rPr lang="en-IN" i="1"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sSub>
                                        <m:sSubPr>
                                          <m:ctrlPr>
                                            <a:rPr lang="en-IN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IN" i="1">
                                              <a:latin typeface="Cambria Math" panose="02040503050406030204" pitchFamily="18" charset="0"/>
                                            </a:rPr>
                                            <m:t>𝑎</m:t>
                                          </m:r>
                                        </m:e>
                                        <m:sub>
                                          <m:r>
                                            <a:rPr lang="en-IN" i="1"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b>
                                      </m:sSub>
                                      <m:r>
                                        <a:rPr lang="en-IN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  <m:d>
                                        <m:dPr>
                                          <m:ctrlPr>
                                            <a:rPr lang="en-IN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IN" i="1">
                                              <a:latin typeface="Cambria Math" panose="02040503050406030204" pitchFamily="18" charset="0"/>
                                            </a:rPr>
                                            <m:t>𝑡</m:t>
                                          </m:r>
                                          <m:r>
                                            <a:rPr lang="en-IN" i="1">
                                              <a:latin typeface="Cambria Math" panose="02040503050406030204" pitchFamily="18" charset="0"/>
                                            </a:rPr>
                                            <m:t>−2</m:t>
                                          </m:r>
                                        </m:e>
                                      </m:d>
                                    </m:e>
                                  </m:d>
                                </m:e>
                              </m:d>
                            </m:e>
                            <m:sup>
                              <m:r>
                                <a:rPr lang="en-IN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IN" dirty="0"/>
              </a:p>
              <a:p>
                <a:pPr marL="0" indent="0">
                  <a:buNone/>
                </a:pPr>
                <a:endParaRPr lang="en-IN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IN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IN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  <m:r>
                            <a:rPr lang="en-IN" i="1">
                              <a:latin typeface="Cambria Math" panose="02040503050406030204" pitchFamily="18" charset="0"/>
                            </a:rPr>
                            <m:t>𝑆𝑆𝐸</m:t>
                          </m:r>
                        </m:num>
                        <m:den>
                          <m:r>
                            <a:rPr lang="en-IN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  <m:sSub>
                            <m:sSubPr>
                              <m:ctrlPr>
                                <a:rPr lang="en-IN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IN" i="1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IN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den>
                      </m:f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=0    </m:t>
                      </m:r>
                      <m:f>
                        <m:fPr>
                          <m:ctrlPr>
                            <a:rPr lang="en-IN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IN" i="1">
                              <a:latin typeface="Cambria Math" panose="02040503050406030204" pitchFamily="18" charset="0"/>
                            </a:rPr>
                            <m:t>𝑑𝑆𝑆𝐸</m:t>
                          </m:r>
                        </m:num>
                        <m:den>
                          <m:r>
                            <a:rPr lang="en-IN" i="1">
                              <a:latin typeface="Cambria Math" panose="02040503050406030204" pitchFamily="18" charset="0"/>
                            </a:rPr>
                            <m:t>𝑑</m:t>
                          </m:r>
                          <m:sSub>
                            <m:sSubPr>
                              <m:ctrlPr>
                                <a:rPr lang="en-IN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IN" i="1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IN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  <m:r>
                        <a:rPr lang="en-IN" i="1">
                          <a:latin typeface="Cambria Math" panose="02040503050406030204" pitchFamily="18" charset="0"/>
                        </a:rPr>
                        <m:t>=0</m:t>
                      </m:r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    </m:t>
                      </m:r>
                      <m:f>
                        <m:fPr>
                          <m:ctrlPr>
                            <a:rPr lang="en-IN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IN" i="1">
                              <a:latin typeface="Cambria Math" panose="02040503050406030204" pitchFamily="18" charset="0"/>
                            </a:rPr>
                            <m:t>𝑑𝑆𝑆𝐸</m:t>
                          </m:r>
                        </m:num>
                        <m:den>
                          <m:r>
                            <a:rPr lang="en-IN" i="1">
                              <a:latin typeface="Cambria Math" panose="02040503050406030204" pitchFamily="18" charset="0"/>
                            </a:rPr>
                            <m:t>𝑑</m:t>
                          </m:r>
                          <m:sSub>
                            <m:sSubPr>
                              <m:ctrlPr>
                                <a:rPr lang="en-IN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IN" i="1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IN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  <m:r>
                        <a:rPr lang="en-IN" i="1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IN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F119508-A042-4C3C-9A36-431E48C674C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256639" y="2491531"/>
                <a:ext cx="7482980" cy="3355596"/>
              </a:xfr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706031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21FF613-0423-43F8-BB22-AFD905B7494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IN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IN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IN" i="1">
                              <a:latin typeface="Cambria Math" panose="02040503050406030204" pitchFamily="18" charset="0"/>
                            </a:rPr>
                            <m:t>=3</m:t>
                          </m:r>
                        </m:sub>
                        <m:sup>
                          <m:r>
                            <a:rPr lang="en-IN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IN" i="1">
                              <a:latin typeface="Cambria Math" panose="02040503050406030204" pitchFamily="18" charset="0"/>
                            </a:rPr>
                            <m:t>−2</m:t>
                          </m:r>
                          <m:d>
                            <m:dPr>
                              <m:ctrlPr>
                                <a:rPr lang="en-IN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IN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IN" i="1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IN" i="1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  <m:r>
                                <a:rPr lang="en-IN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IN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IN" i="1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IN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IN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d>
                                <m:dPr>
                                  <m:ctrlPr>
                                    <a:rPr lang="en-IN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IN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  <m:r>
                                    <a:rPr lang="en-IN" i="1"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e>
                              </m:d>
                              <m:r>
                                <a:rPr lang="en-IN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IN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IN" i="1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IN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IN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d>
                                <m:dPr>
                                  <m:ctrlPr>
                                    <a:rPr lang="en-IN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IN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  <m:r>
                                    <a:rPr lang="en-IN" i="1">
                                      <a:latin typeface="Cambria Math" panose="02040503050406030204" pitchFamily="18" charset="0"/>
                                    </a:rPr>
                                    <m:t>−2</m:t>
                                  </m:r>
                                </m:e>
                              </m:d>
                            </m:e>
                          </m:d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=0</m:t>
                          </m:r>
                        </m:e>
                      </m:nary>
                    </m:oMath>
                  </m:oMathPara>
                </a14:m>
                <a:endParaRPr lang="en-IN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en-IN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IN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IN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IN" i="1">
                              <a:latin typeface="Cambria Math" panose="02040503050406030204" pitchFamily="18" charset="0"/>
                            </a:rPr>
                            <m:t>=3</m:t>
                          </m:r>
                        </m:sub>
                        <m:sup>
                          <m:r>
                            <a:rPr lang="en-IN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IN" i="1">
                              <a:latin typeface="Cambria Math" panose="02040503050406030204" pitchFamily="18" charset="0"/>
                            </a:rPr>
                            <m:t>−2</m:t>
                          </m:r>
                          <m:r>
                            <a:rPr lang="en-IN" i="1">
                              <a:latin typeface="Cambria Math" panose="02040503050406030204" pitchFamily="18" charset="0"/>
                            </a:rPr>
                            <m:t>𝑥</m:t>
                          </m:r>
                          <m:d>
                            <m:dPr>
                              <m:ctrlPr>
                                <a:rPr lang="en-IN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IN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IN" i="1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d>
                          <m:d>
                            <m:dPr>
                              <m:ctrlPr>
                                <a:rPr lang="en-IN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IN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IN" i="1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IN" i="1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  <m:r>
                                <a:rPr lang="en-IN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IN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IN" i="1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IN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IN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d>
                                <m:dPr>
                                  <m:ctrlPr>
                                    <a:rPr lang="en-IN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IN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  <m:r>
                                    <a:rPr lang="en-IN" i="1"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e>
                              </m:d>
                              <m:r>
                                <a:rPr lang="en-IN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IN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IN" i="1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IN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IN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d>
                                <m:dPr>
                                  <m:ctrlPr>
                                    <a:rPr lang="en-IN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IN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  <m:r>
                                    <a:rPr lang="en-IN" i="1">
                                      <a:latin typeface="Cambria Math" panose="02040503050406030204" pitchFamily="18" charset="0"/>
                                    </a:rPr>
                                    <m:t>−2</m:t>
                                  </m:r>
                                </m:e>
                              </m:d>
                            </m:e>
                          </m:d>
                          <m:r>
                            <a:rPr lang="en-IN" i="1">
                              <a:latin typeface="Cambria Math" panose="02040503050406030204" pitchFamily="18" charset="0"/>
                            </a:rPr>
                            <m:t>=0</m:t>
                          </m:r>
                        </m:e>
                      </m:nary>
                    </m:oMath>
                  </m:oMathPara>
                </a14:m>
                <a:endParaRPr lang="en-IN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en-IN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IN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IN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IN" i="1">
                              <a:latin typeface="Cambria Math" panose="02040503050406030204" pitchFamily="18" charset="0"/>
                            </a:rPr>
                            <m:t>=3</m:t>
                          </m:r>
                        </m:sub>
                        <m:sup>
                          <m:r>
                            <a:rPr lang="en-IN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IN" i="1">
                              <a:latin typeface="Cambria Math" panose="02040503050406030204" pitchFamily="18" charset="0"/>
                            </a:rPr>
                            <m:t>−2</m:t>
                          </m:r>
                          <m:r>
                            <a:rPr lang="en-IN" i="1">
                              <a:latin typeface="Cambria Math" panose="02040503050406030204" pitchFamily="18" charset="0"/>
                            </a:rPr>
                            <m:t>𝑥</m:t>
                          </m:r>
                          <m:d>
                            <m:dPr>
                              <m:ctrlPr>
                                <a:rPr lang="en-IN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IN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IN" i="1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</m:d>
                          <m:d>
                            <m:dPr>
                              <m:ctrlPr>
                                <a:rPr lang="en-IN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IN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IN" i="1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IN" i="1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  <m:r>
                                <a:rPr lang="en-IN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IN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IN" i="1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IN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IN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d>
                                <m:dPr>
                                  <m:ctrlPr>
                                    <a:rPr lang="en-IN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IN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  <m:r>
                                    <a:rPr lang="en-IN" i="1"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e>
                              </m:d>
                              <m:r>
                                <a:rPr lang="en-IN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IN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IN" i="1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IN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IN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d>
                                <m:dPr>
                                  <m:ctrlPr>
                                    <a:rPr lang="en-IN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IN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  <m:r>
                                    <a:rPr lang="en-IN" i="1">
                                      <a:latin typeface="Cambria Math" panose="02040503050406030204" pitchFamily="18" charset="0"/>
                                    </a:rPr>
                                    <m:t>−2</m:t>
                                  </m:r>
                                </m:e>
                              </m:d>
                            </m:e>
                          </m:d>
                          <m:r>
                            <a:rPr lang="en-IN" i="1">
                              <a:latin typeface="Cambria Math" panose="02040503050406030204" pitchFamily="18" charset="0"/>
                            </a:rPr>
                            <m:t>=0</m:t>
                          </m:r>
                        </m:e>
                      </m:nary>
                    </m:oMath>
                  </m:oMathPara>
                </a14:m>
                <a:endParaRPr lang="en-IN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21FF613-0423-43F8-BB22-AFD905B7494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482247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EDF301D-2694-42DA-B45F-D9B31C136F0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2023276"/>
                <a:ext cx="10515600" cy="4834724"/>
              </a:xfrm>
            </p:spPr>
            <p:txBody>
              <a:bodyPr>
                <a:normAutofit fontScale="92500"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IN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en-IN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IN" i="1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−2</m:t>
                                </m:r>
                              </m:e>
                              <m:e>
                                <m:nary>
                                  <m:naryPr>
                                    <m:chr m:val="∑"/>
                                    <m:subHide m:val="on"/>
                                    <m:supHide m:val="on"/>
                                    <m:ctrlPr>
                                      <a:rPr lang="en-IN" i="1"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/>
                                  <m:sup/>
                                  <m:e>
                                    <m:r>
                                      <a:rPr lang="en-IN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  <m:d>
                                      <m:dPr>
                                        <m:ctrlPr>
                                          <a:rPr lang="en-IN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IN" i="1">
                                            <a:latin typeface="Cambria Math" panose="02040503050406030204" pitchFamily="18" charset="0"/>
                                          </a:rPr>
                                          <m:t>𝑡</m:t>
                                        </m:r>
                                        <m:r>
                                          <a:rPr lang="en-IN" i="1">
                                            <a:latin typeface="Cambria Math" panose="02040503050406030204" pitchFamily="18" charset="0"/>
                                          </a:rPr>
                                          <m:t>−1</m:t>
                                        </m:r>
                                      </m:e>
                                    </m:d>
                                  </m:e>
                                </m:nary>
                              </m:e>
                              <m:e>
                                <m:nary>
                                  <m:naryPr>
                                    <m:chr m:val="∑"/>
                                    <m:subHide m:val="on"/>
                                    <m:supHide m:val="on"/>
                                    <m:ctrlPr>
                                      <a:rPr lang="en-IN" i="1"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/>
                                  <m:sup/>
                                  <m:e>
                                    <m:r>
                                      <a:rPr lang="en-IN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  <m:d>
                                      <m:dPr>
                                        <m:ctrlPr>
                                          <a:rPr lang="en-IN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IN" i="1">
                                            <a:latin typeface="Cambria Math" panose="02040503050406030204" pitchFamily="18" charset="0"/>
                                          </a:rPr>
                                          <m:t>𝑡</m:t>
                                        </m:r>
                                        <m:r>
                                          <a:rPr lang="en-IN" i="1">
                                            <a:latin typeface="Cambria Math" panose="02040503050406030204" pitchFamily="18" charset="0"/>
                                          </a:rPr>
                                          <m:t>−2</m:t>
                                        </m:r>
                                      </m:e>
                                    </m:d>
                                  </m:e>
                                </m:nary>
                              </m:e>
                            </m:mr>
                            <m:mr>
                              <m:e>
                                <m:nary>
                                  <m:naryPr>
                                    <m:chr m:val="∑"/>
                                    <m:subHide m:val="on"/>
                                    <m:supHide m:val="on"/>
                                    <m:ctrlPr>
                                      <a:rPr lang="en-IN" i="1"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/>
                                  <m:sup/>
                                  <m:e>
                                    <m:r>
                                      <a:rPr lang="en-IN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  <m:d>
                                      <m:dPr>
                                        <m:ctrlPr>
                                          <a:rPr lang="en-IN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IN" i="1">
                                            <a:latin typeface="Cambria Math" panose="02040503050406030204" pitchFamily="18" charset="0"/>
                                          </a:rPr>
                                          <m:t>𝑡</m:t>
                                        </m:r>
                                        <m:r>
                                          <a:rPr lang="en-IN" i="1">
                                            <a:latin typeface="Cambria Math" panose="02040503050406030204" pitchFamily="18" charset="0"/>
                                          </a:rPr>
                                          <m:t>−1</m:t>
                                        </m:r>
                                      </m:e>
                                    </m:d>
                                  </m:e>
                                </m:nary>
                              </m:e>
                              <m:e>
                                <m:nary>
                                  <m:naryPr>
                                    <m:chr m:val="∑"/>
                                    <m:subHide m:val="on"/>
                                    <m:supHide m:val="on"/>
                                    <m:ctrlPr>
                                      <a:rPr lang="en-IN" i="1"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/>
                                  <m:sup/>
                                  <m:e>
                                    <m:sSup>
                                      <m:sSupPr>
                                        <m:ctrlPr>
                                          <a:rPr lang="en-IN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IN" i="1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  <m:d>
                                          <m:dPr>
                                            <m:ctrlPr>
                                              <a:rPr lang="en-IN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en-IN" i="1">
                                                <a:latin typeface="Cambria Math" panose="02040503050406030204" pitchFamily="18" charset="0"/>
                                              </a:rPr>
                                              <m:t>𝑡</m:t>
                                            </m:r>
                                            <m:r>
                                              <a:rPr lang="en-IN" i="1">
                                                <a:latin typeface="Cambria Math" panose="02040503050406030204" pitchFamily="18" charset="0"/>
                                              </a:rPr>
                                              <m:t>−1</m:t>
                                            </m:r>
                                          </m:e>
                                        </m:d>
                                      </m:e>
                                      <m:sup>
                                        <m:r>
                                          <a:rPr lang="en-IN" i="1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</m:e>
                                </m:nary>
                              </m:e>
                              <m:e>
                                <m:nary>
                                  <m:naryPr>
                                    <m:chr m:val="∑"/>
                                    <m:subHide m:val="on"/>
                                    <m:supHide m:val="on"/>
                                    <m:ctrlPr>
                                      <a:rPr lang="en-IN" i="1"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/>
                                  <m:sup/>
                                  <m:e>
                                    <m:r>
                                      <a:rPr lang="en-IN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  <m:d>
                                      <m:dPr>
                                        <m:ctrlPr>
                                          <a:rPr lang="en-IN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IN" i="1">
                                            <a:latin typeface="Cambria Math" panose="02040503050406030204" pitchFamily="18" charset="0"/>
                                          </a:rPr>
                                          <m:t>𝑡</m:t>
                                        </m:r>
                                        <m:r>
                                          <a:rPr lang="en-IN" i="1">
                                            <a:latin typeface="Cambria Math" panose="02040503050406030204" pitchFamily="18" charset="0"/>
                                          </a:rPr>
                                          <m:t>−1</m:t>
                                        </m:r>
                                      </m:e>
                                    </m:d>
                                    <m:r>
                                      <a:rPr lang="en-IN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  <m:d>
                                      <m:dPr>
                                        <m:ctrlPr>
                                          <a:rPr lang="en-IN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IN" i="1">
                                            <a:latin typeface="Cambria Math" panose="02040503050406030204" pitchFamily="18" charset="0"/>
                                          </a:rPr>
                                          <m:t>𝑡</m:t>
                                        </m:r>
                                        <m:r>
                                          <a:rPr lang="en-IN" i="1">
                                            <a:latin typeface="Cambria Math" panose="02040503050406030204" pitchFamily="18" charset="0"/>
                                          </a:rPr>
                                          <m:t>−2</m:t>
                                        </m:r>
                                      </m:e>
                                    </m:d>
                                  </m:e>
                                </m:nary>
                              </m:e>
                            </m:mr>
                            <m:mr>
                              <m:e>
                                <m:nary>
                                  <m:naryPr>
                                    <m:chr m:val="∑"/>
                                    <m:subHide m:val="on"/>
                                    <m:supHide m:val="on"/>
                                    <m:ctrlPr>
                                      <a:rPr lang="en-IN" i="1"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/>
                                  <m:sup/>
                                  <m:e>
                                    <m:r>
                                      <a:rPr lang="en-IN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  <m:d>
                                      <m:dPr>
                                        <m:ctrlPr>
                                          <a:rPr lang="en-IN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IN" i="1">
                                            <a:latin typeface="Cambria Math" panose="02040503050406030204" pitchFamily="18" charset="0"/>
                                          </a:rPr>
                                          <m:t>𝑡</m:t>
                                        </m:r>
                                        <m:r>
                                          <a:rPr lang="en-IN" i="1">
                                            <a:latin typeface="Cambria Math" panose="02040503050406030204" pitchFamily="18" charset="0"/>
                                          </a:rPr>
                                          <m:t>−2</m:t>
                                        </m:r>
                                      </m:e>
                                    </m:d>
                                  </m:e>
                                </m:nary>
                              </m:e>
                              <m:e>
                                <m:nary>
                                  <m:naryPr>
                                    <m:chr m:val="∑"/>
                                    <m:subHide m:val="on"/>
                                    <m:supHide m:val="on"/>
                                    <m:ctrlPr>
                                      <a:rPr lang="en-IN" i="1"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/>
                                  <m:sup/>
                                  <m:e>
                                    <m:r>
                                      <a:rPr lang="en-IN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  <m:d>
                                      <m:dPr>
                                        <m:ctrlPr>
                                          <a:rPr lang="en-IN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IN" i="1">
                                            <a:latin typeface="Cambria Math" panose="02040503050406030204" pitchFamily="18" charset="0"/>
                                          </a:rPr>
                                          <m:t>𝑡</m:t>
                                        </m:r>
                                        <m:r>
                                          <a:rPr lang="en-IN" i="1">
                                            <a:latin typeface="Cambria Math" panose="02040503050406030204" pitchFamily="18" charset="0"/>
                                          </a:rPr>
                                          <m:t>−1</m:t>
                                        </m:r>
                                      </m:e>
                                    </m:d>
                                    <m:r>
                                      <a:rPr lang="en-IN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  <m:d>
                                      <m:dPr>
                                        <m:ctrlPr>
                                          <a:rPr lang="en-IN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IN" i="1">
                                            <a:latin typeface="Cambria Math" panose="02040503050406030204" pitchFamily="18" charset="0"/>
                                          </a:rPr>
                                          <m:t>𝑡</m:t>
                                        </m:r>
                                        <m:r>
                                          <a:rPr lang="en-IN" i="1">
                                            <a:latin typeface="Cambria Math" panose="02040503050406030204" pitchFamily="18" charset="0"/>
                                          </a:rPr>
                                          <m:t>−2</m:t>
                                        </m:r>
                                      </m:e>
                                    </m:d>
                                  </m:e>
                                </m:nary>
                              </m:e>
                              <m:e>
                                <m:nary>
                                  <m:naryPr>
                                    <m:chr m:val="∑"/>
                                    <m:subHide m:val="on"/>
                                    <m:supHide m:val="on"/>
                                    <m:ctrlPr>
                                      <a:rPr lang="en-IN" i="1"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/>
                                  <m:sup/>
                                  <m:e>
                                    <m:sSup>
                                      <m:sSupPr>
                                        <m:ctrlPr>
                                          <a:rPr lang="en-IN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IN" i="1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  <m:d>
                                          <m:dPr>
                                            <m:ctrlPr>
                                              <a:rPr lang="en-IN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en-IN" i="1">
                                                <a:latin typeface="Cambria Math" panose="02040503050406030204" pitchFamily="18" charset="0"/>
                                              </a:rPr>
                                              <m:t>𝑡</m:t>
                                            </m:r>
                                            <m:r>
                                              <a:rPr lang="en-IN" i="1">
                                                <a:latin typeface="Cambria Math" panose="02040503050406030204" pitchFamily="18" charset="0"/>
                                              </a:rPr>
                                              <m:t>−2</m:t>
                                            </m:r>
                                          </m:e>
                                        </m:d>
                                      </m:e>
                                      <m:sup>
                                        <m:r>
                                          <a:rPr lang="en-IN" i="1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</m:e>
                                </m:nary>
                              </m:e>
                            </m:mr>
                          </m:m>
                        </m:e>
                      </m:d>
                      <m:d>
                        <m:dPr>
                          <m:begChr m:val="["/>
                          <m:endChr m:val="]"/>
                          <m:ctrlPr>
                            <a:rPr lang="en-IN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IN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IN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IN" i="1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IN" i="1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IN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IN" i="1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IN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IN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IN" i="1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IN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  <m:r>
                        <a:rPr lang="en-IN" i="1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IN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IN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nary>
                                  <m:naryPr>
                                    <m:chr m:val="∑"/>
                                    <m:subHide m:val="on"/>
                                    <m:supHide m:val="on"/>
                                    <m:ctrlPr>
                                      <a:rPr lang="en-IN" i="1"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/>
                                  <m:sup/>
                                  <m:e>
                                    <m:r>
                                      <a:rPr lang="en-IN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  <m:d>
                                      <m:dPr>
                                        <m:ctrlPr>
                                          <a:rPr lang="en-IN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IN" i="1">
                                            <a:latin typeface="Cambria Math" panose="02040503050406030204" pitchFamily="18" charset="0"/>
                                          </a:rPr>
                                          <m:t>𝑡</m:t>
                                        </m:r>
                                      </m:e>
                                    </m:d>
                                  </m:e>
                                </m:nary>
                              </m:e>
                            </m:mr>
                            <m:mr>
                              <m:e>
                                <m:nary>
                                  <m:naryPr>
                                    <m:chr m:val="∑"/>
                                    <m:subHide m:val="on"/>
                                    <m:supHide m:val="on"/>
                                    <m:ctrlPr>
                                      <a:rPr lang="en-IN" i="1"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/>
                                  <m:sup/>
                                  <m:e>
                                    <m:r>
                                      <a:rPr lang="en-IN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  <m:d>
                                      <m:dPr>
                                        <m:ctrlPr>
                                          <a:rPr lang="en-IN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IN" i="1">
                                            <a:latin typeface="Cambria Math" panose="02040503050406030204" pitchFamily="18" charset="0"/>
                                          </a:rPr>
                                          <m:t>𝑡</m:t>
                                        </m:r>
                                      </m:e>
                                    </m:d>
                                    <m:r>
                                      <a:rPr lang="en-IN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  <m:d>
                                      <m:dPr>
                                        <m:ctrlPr>
                                          <a:rPr lang="en-IN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IN" i="1">
                                            <a:latin typeface="Cambria Math" panose="02040503050406030204" pitchFamily="18" charset="0"/>
                                          </a:rPr>
                                          <m:t>𝑡</m:t>
                                        </m:r>
                                        <m:r>
                                          <a:rPr lang="en-IN" i="1">
                                            <a:latin typeface="Cambria Math" panose="02040503050406030204" pitchFamily="18" charset="0"/>
                                          </a:rPr>
                                          <m:t>−1</m:t>
                                        </m:r>
                                      </m:e>
                                    </m:d>
                                  </m:e>
                                </m:nary>
                              </m:e>
                            </m:mr>
                            <m:mr>
                              <m:e>
                                <m:nary>
                                  <m:naryPr>
                                    <m:chr m:val="∑"/>
                                    <m:subHide m:val="on"/>
                                    <m:supHide m:val="on"/>
                                    <m:ctrlPr>
                                      <a:rPr lang="en-IN" i="1"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/>
                                  <m:sup/>
                                  <m:e>
                                    <m:r>
                                      <a:rPr lang="en-IN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  <m:d>
                                      <m:dPr>
                                        <m:ctrlPr>
                                          <a:rPr lang="en-IN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IN" i="1">
                                            <a:latin typeface="Cambria Math" panose="02040503050406030204" pitchFamily="18" charset="0"/>
                                          </a:rPr>
                                          <m:t>𝑡</m:t>
                                        </m:r>
                                      </m:e>
                                    </m:d>
                                    <m:r>
                                      <a:rPr lang="en-IN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  <m:d>
                                      <m:dPr>
                                        <m:ctrlPr>
                                          <a:rPr lang="en-IN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IN" i="1">
                                            <a:latin typeface="Cambria Math" panose="02040503050406030204" pitchFamily="18" charset="0"/>
                                          </a:rPr>
                                          <m:t>𝑡</m:t>
                                        </m:r>
                                        <m:r>
                                          <a:rPr lang="en-IN" i="1">
                                            <a:latin typeface="Cambria Math" panose="02040503050406030204" pitchFamily="18" charset="0"/>
                                          </a:rPr>
                                          <m:t>−2</m:t>
                                        </m:r>
                                      </m:e>
                                    </m:d>
                                  </m:e>
                                </m:nary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IN" dirty="0"/>
              </a:p>
              <a:p>
                <a:pPr marL="0" indent="0">
                  <a:buNone/>
                </a:pPr>
                <a:endParaRPr lang="en-IN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IN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IN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IN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IN" i="1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IN" i="1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IN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IN" i="1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IN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IN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IN" i="1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IN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IN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IN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3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IN" i="1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m:rPr>
                                        <m:brk m:alnAt="7"/>
                                      </m:rPr>
                                      <a:rPr lang="en-IN" i="1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  <m:r>
                                      <a:rPr lang="en-IN" i="1">
                                        <a:latin typeface="Cambria Math" panose="02040503050406030204" pitchFamily="18" charset="0"/>
                                      </a:rPr>
                                      <m:t>−2</m:t>
                                    </m:r>
                                  </m:e>
                                  <m:e>
                                    <m:nary>
                                      <m:naryPr>
                                        <m:chr m:val="∑"/>
                                        <m:subHide m:val="on"/>
                                        <m:supHide m:val="on"/>
                                        <m:ctrlPr>
                                          <a:rPr lang="en-IN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naryPr>
                                      <m:sub/>
                                      <m:sup/>
                                      <m:e>
                                        <m:r>
                                          <a:rPr lang="en-IN" i="1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  <m:d>
                                          <m:dPr>
                                            <m:ctrlPr>
                                              <a:rPr lang="en-IN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en-IN" i="1">
                                                <a:latin typeface="Cambria Math" panose="02040503050406030204" pitchFamily="18" charset="0"/>
                                              </a:rPr>
                                              <m:t>𝑡</m:t>
                                            </m:r>
                                            <m:r>
                                              <a:rPr lang="en-IN" i="1">
                                                <a:latin typeface="Cambria Math" panose="02040503050406030204" pitchFamily="18" charset="0"/>
                                              </a:rPr>
                                              <m:t>−1</m:t>
                                            </m:r>
                                          </m:e>
                                        </m:d>
                                      </m:e>
                                    </m:nary>
                                  </m:e>
                                  <m:e>
                                    <m:nary>
                                      <m:naryPr>
                                        <m:chr m:val="∑"/>
                                        <m:subHide m:val="on"/>
                                        <m:supHide m:val="on"/>
                                        <m:ctrlPr>
                                          <a:rPr lang="en-IN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naryPr>
                                      <m:sub/>
                                      <m:sup/>
                                      <m:e>
                                        <m:r>
                                          <a:rPr lang="en-IN" i="1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  <m:d>
                                          <m:dPr>
                                            <m:ctrlPr>
                                              <a:rPr lang="en-IN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en-IN" i="1">
                                                <a:latin typeface="Cambria Math" panose="02040503050406030204" pitchFamily="18" charset="0"/>
                                              </a:rPr>
                                              <m:t>𝑡</m:t>
                                            </m:r>
                                            <m:r>
                                              <a:rPr lang="en-IN" i="1">
                                                <a:latin typeface="Cambria Math" panose="02040503050406030204" pitchFamily="18" charset="0"/>
                                              </a:rPr>
                                              <m:t>−2</m:t>
                                            </m:r>
                                          </m:e>
                                        </m:d>
                                      </m:e>
                                    </m:nary>
                                  </m:e>
                                </m:mr>
                                <m:mr>
                                  <m:e>
                                    <m:nary>
                                      <m:naryPr>
                                        <m:chr m:val="∑"/>
                                        <m:subHide m:val="on"/>
                                        <m:supHide m:val="on"/>
                                        <m:ctrlPr>
                                          <a:rPr lang="en-IN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naryPr>
                                      <m:sub/>
                                      <m:sup/>
                                      <m:e>
                                        <m:r>
                                          <a:rPr lang="en-IN" i="1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  <m:d>
                                          <m:dPr>
                                            <m:ctrlPr>
                                              <a:rPr lang="en-IN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en-IN" i="1">
                                                <a:latin typeface="Cambria Math" panose="02040503050406030204" pitchFamily="18" charset="0"/>
                                              </a:rPr>
                                              <m:t>𝑡</m:t>
                                            </m:r>
                                            <m:r>
                                              <a:rPr lang="en-IN" i="1">
                                                <a:latin typeface="Cambria Math" panose="02040503050406030204" pitchFamily="18" charset="0"/>
                                              </a:rPr>
                                              <m:t>−1</m:t>
                                            </m:r>
                                          </m:e>
                                        </m:d>
                                      </m:e>
                                    </m:nary>
                                  </m:e>
                                  <m:e>
                                    <m:nary>
                                      <m:naryPr>
                                        <m:chr m:val="∑"/>
                                        <m:subHide m:val="on"/>
                                        <m:supHide m:val="on"/>
                                        <m:ctrlPr>
                                          <a:rPr lang="en-IN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naryPr>
                                      <m:sub/>
                                      <m:sup/>
                                      <m:e>
                                        <m:sSup>
                                          <m:sSupPr>
                                            <m:ctrlPr>
                                              <a:rPr lang="en-IN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a:rPr lang="en-IN" i="1">
                                                <a:latin typeface="Cambria Math" panose="02040503050406030204" pitchFamily="18" charset="0"/>
                                              </a:rPr>
                                              <m:t>𝑥</m:t>
                                            </m:r>
                                            <m:d>
                                              <m:dPr>
                                                <m:ctrlPr>
                                                  <a:rPr lang="en-IN" i="1"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dPr>
                                              <m:e>
                                                <m:r>
                                                  <a:rPr lang="en-IN" i="1">
                                                    <a:latin typeface="Cambria Math" panose="02040503050406030204" pitchFamily="18" charset="0"/>
                                                  </a:rPr>
                                                  <m:t>𝑡</m:t>
                                                </m:r>
                                                <m:r>
                                                  <a:rPr lang="en-IN" i="1">
                                                    <a:latin typeface="Cambria Math" panose="02040503050406030204" pitchFamily="18" charset="0"/>
                                                  </a:rPr>
                                                  <m:t>−1</m:t>
                                                </m:r>
                                              </m:e>
                                            </m:d>
                                          </m:e>
                                          <m:sup>
                                            <m:r>
                                              <a:rPr lang="en-IN" i="1">
                                                <a:latin typeface="Cambria Math" panose="02040503050406030204" pitchFamily="18" charset="0"/>
                                              </a:rPr>
                                              <m:t>2</m:t>
                                            </m:r>
                                          </m:sup>
                                        </m:sSup>
                                      </m:e>
                                    </m:nary>
                                  </m:e>
                                  <m:e>
                                    <m:nary>
                                      <m:naryPr>
                                        <m:chr m:val="∑"/>
                                        <m:subHide m:val="on"/>
                                        <m:supHide m:val="on"/>
                                        <m:ctrlPr>
                                          <a:rPr lang="en-IN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naryPr>
                                      <m:sub/>
                                      <m:sup/>
                                      <m:e>
                                        <m:r>
                                          <a:rPr lang="en-IN" i="1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  <m:d>
                                          <m:dPr>
                                            <m:ctrlPr>
                                              <a:rPr lang="en-IN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en-IN" i="1">
                                                <a:latin typeface="Cambria Math" panose="02040503050406030204" pitchFamily="18" charset="0"/>
                                              </a:rPr>
                                              <m:t>𝑡</m:t>
                                            </m:r>
                                            <m:r>
                                              <a:rPr lang="en-IN" i="1">
                                                <a:latin typeface="Cambria Math" panose="02040503050406030204" pitchFamily="18" charset="0"/>
                                              </a:rPr>
                                              <m:t>−1</m:t>
                                            </m:r>
                                          </m:e>
                                        </m:d>
                                        <m:r>
                                          <a:rPr lang="en-IN" i="1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  <m:d>
                                          <m:dPr>
                                            <m:ctrlPr>
                                              <a:rPr lang="en-IN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en-IN" i="1">
                                                <a:latin typeface="Cambria Math" panose="02040503050406030204" pitchFamily="18" charset="0"/>
                                              </a:rPr>
                                              <m:t>𝑡</m:t>
                                            </m:r>
                                            <m:r>
                                              <a:rPr lang="en-IN" i="1">
                                                <a:latin typeface="Cambria Math" panose="02040503050406030204" pitchFamily="18" charset="0"/>
                                              </a:rPr>
                                              <m:t>−2</m:t>
                                            </m:r>
                                          </m:e>
                                        </m:d>
                                      </m:e>
                                    </m:nary>
                                  </m:e>
                                </m:mr>
                                <m:mr>
                                  <m:e>
                                    <m:nary>
                                      <m:naryPr>
                                        <m:chr m:val="∑"/>
                                        <m:subHide m:val="on"/>
                                        <m:supHide m:val="on"/>
                                        <m:ctrlPr>
                                          <a:rPr lang="en-IN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naryPr>
                                      <m:sub/>
                                      <m:sup/>
                                      <m:e>
                                        <m:r>
                                          <a:rPr lang="en-IN" i="1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  <m:d>
                                          <m:dPr>
                                            <m:ctrlPr>
                                              <a:rPr lang="en-IN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en-IN" i="1">
                                                <a:latin typeface="Cambria Math" panose="02040503050406030204" pitchFamily="18" charset="0"/>
                                              </a:rPr>
                                              <m:t>𝑡</m:t>
                                            </m:r>
                                            <m:r>
                                              <a:rPr lang="en-IN" i="1">
                                                <a:latin typeface="Cambria Math" panose="02040503050406030204" pitchFamily="18" charset="0"/>
                                              </a:rPr>
                                              <m:t>−2</m:t>
                                            </m:r>
                                          </m:e>
                                        </m:d>
                                      </m:e>
                                    </m:nary>
                                  </m:e>
                                  <m:e>
                                    <m:nary>
                                      <m:naryPr>
                                        <m:chr m:val="∑"/>
                                        <m:subHide m:val="on"/>
                                        <m:supHide m:val="on"/>
                                        <m:ctrlPr>
                                          <a:rPr lang="en-IN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naryPr>
                                      <m:sub/>
                                      <m:sup/>
                                      <m:e>
                                        <m:r>
                                          <a:rPr lang="en-IN" i="1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  <m:d>
                                          <m:dPr>
                                            <m:ctrlPr>
                                              <a:rPr lang="en-IN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en-IN" i="1">
                                                <a:latin typeface="Cambria Math" panose="02040503050406030204" pitchFamily="18" charset="0"/>
                                              </a:rPr>
                                              <m:t>𝑡</m:t>
                                            </m:r>
                                            <m:r>
                                              <a:rPr lang="en-IN" i="1">
                                                <a:latin typeface="Cambria Math" panose="02040503050406030204" pitchFamily="18" charset="0"/>
                                              </a:rPr>
                                              <m:t>−1</m:t>
                                            </m:r>
                                          </m:e>
                                        </m:d>
                                        <m:r>
                                          <a:rPr lang="en-IN" i="1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  <m:d>
                                          <m:dPr>
                                            <m:ctrlPr>
                                              <a:rPr lang="en-IN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en-IN" i="1">
                                                <a:latin typeface="Cambria Math" panose="02040503050406030204" pitchFamily="18" charset="0"/>
                                              </a:rPr>
                                              <m:t>𝑡</m:t>
                                            </m:r>
                                            <m:r>
                                              <a:rPr lang="en-IN" i="1">
                                                <a:latin typeface="Cambria Math" panose="02040503050406030204" pitchFamily="18" charset="0"/>
                                              </a:rPr>
                                              <m:t>−2</m:t>
                                            </m:r>
                                          </m:e>
                                        </m:d>
                                      </m:e>
                                    </m:nary>
                                  </m:e>
                                  <m:e>
                                    <m:nary>
                                      <m:naryPr>
                                        <m:chr m:val="∑"/>
                                        <m:subHide m:val="on"/>
                                        <m:supHide m:val="on"/>
                                        <m:ctrlPr>
                                          <a:rPr lang="en-IN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naryPr>
                                      <m:sub/>
                                      <m:sup/>
                                      <m:e>
                                        <m:sSup>
                                          <m:sSupPr>
                                            <m:ctrlPr>
                                              <a:rPr lang="en-IN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a:rPr lang="en-IN" i="1">
                                                <a:latin typeface="Cambria Math" panose="02040503050406030204" pitchFamily="18" charset="0"/>
                                              </a:rPr>
                                              <m:t>𝑥</m:t>
                                            </m:r>
                                            <m:d>
                                              <m:dPr>
                                                <m:ctrlPr>
                                                  <a:rPr lang="en-IN" i="1"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dPr>
                                              <m:e>
                                                <m:r>
                                                  <a:rPr lang="en-IN" i="1">
                                                    <a:latin typeface="Cambria Math" panose="02040503050406030204" pitchFamily="18" charset="0"/>
                                                  </a:rPr>
                                                  <m:t>𝑡</m:t>
                                                </m:r>
                                                <m:r>
                                                  <a:rPr lang="en-IN" i="1">
                                                    <a:latin typeface="Cambria Math" panose="02040503050406030204" pitchFamily="18" charset="0"/>
                                                  </a:rPr>
                                                  <m:t>−2</m:t>
                                                </m:r>
                                              </m:e>
                                            </m:d>
                                          </m:e>
                                          <m:sup>
                                            <m:r>
                                              <a:rPr lang="en-IN" i="1">
                                                <a:latin typeface="Cambria Math" panose="02040503050406030204" pitchFamily="18" charset="0"/>
                                              </a:rPr>
                                              <m:t>2</m:t>
                                            </m:r>
                                          </m:sup>
                                        </m:sSup>
                                      </m:e>
                                    </m:nary>
                                  </m:e>
                                </m:mr>
                              </m:m>
                            </m:e>
                          </m:d>
                        </m:e>
                        <m:sup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  <m:d>
                        <m:dPr>
                          <m:begChr m:val="["/>
                          <m:endChr m:val="]"/>
                          <m:ctrlPr>
                            <a:rPr lang="en-IN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IN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nary>
                                  <m:naryPr>
                                    <m:chr m:val="∑"/>
                                    <m:subHide m:val="on"/>
                                    <m:supHide m:val="on"/>
                                    <m:ctrlPr>
                                      <a:rPr lang="en-IN" i="1"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/>
                                  <m:sup/>
                                  <m:e>
                                    <m:r>
                                      <a:rPr lang="en-IN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  <m:d>
                                      <m:dPr>
                                        <m:ctrlPr>
                                          <a:rPr lang="en-IN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IN" i="1">
                                            <a:latin typeface="Cambria Math" panose="02040503050406030204" pitchFamily="18" charset="0"/>
                                          </a:rPr>
                                          <m:t>𝑡</m:t>
                                        </m:r>
                                      </m:e>
                                    </m:d>
                                  </m:e>
                                </m:nary>
                              </m:e>
                            </m:mr>
                            <m:mr>
                              <m:e>
                                <m:nary>
                                  <m:naryPr>
                                    <m:chr m:val="∑"/>
                                    <m:subHide m:val="on"/>
                                    <m:supHide m:val="on"/>
                                    <m:ctrlPr>
                                      <a:rPr lang="en-IN" i="1"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/>
                                  <m:sup/>
                                  <m:e>
                                    <m:r>
                                      <a:rPr lang="en-IN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  <m:d>
                                      <m:dPr>
                                        <m:ctrlPr>
                                          <a:rPr lang="en-IN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IN" i="1">
                                            <a:latin typeface="Cambria Math" panose="02040503050406030204" pitchFamily="18" charset="0"/>
                                          </a:rPr>
                                          <m:t>𝑡</m:t>
                                        </m:r>
                                      </m:e>
                                    </m:d>
                                    <m:r>
                                      <a:rPr lang="en-IN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  <m:d>
                                      <m:dPr>
                                        <m:ctrlPr>
                                          <a:rPr lang="en-IN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IN" i="1">
                                            <a:latin typeface="Cambria Math" panose="02040503050406030204" pitchFamily="18" charset="0"/>
                                          </a:rPr>
                                          <m:t>𝑡</m:t>
                                        </m:r>
                                        <m:r>
                                          <a:rPr lang="en-IN" i="1">
                                            <a:latin typeface="Cambria Math" panose="02040503050406030204" pitchFamily="18" charset="0"/>
                                          </a:rPr>
                                          <m:t>−1</m:t>
                                        </m:r>
                                      </m:e>
                                    </m:d>
                                  </m:e>
                                </m:nary>
                              </m:e>
                            </m:mr>
                            <m:mr>
                              <m:e>
                                <m:nary>
                                  <m:naryPr>
                                    <m:chr m:val="∑"/>
                                    <m:subHide m:val="on"/>
                                    <m:supHide m:val="on"/>
                                    <m:ctrlPr>
                                      <a:rPr lang="en-IN" i="1"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/>
                                  <m:sup/>
                                  <m:e>
                                    <m:r>
                                      <a:rPr lang="en-IN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  <m:d>
                                      <m:dPr>
                                        <m:ctrlPr>
                                          <a:rPr lang="en-IN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IN" i="1">
                                            <a:latin typeface="Cambria Math" panose="02040503050406030204" pitchFamily="18" charset="0"/>
                                          </a:rPr>
                                          <m:t>𝑡</m:t>
                                        </m:r>
                                      </m:e>
                                    </m:d>
                                    <m:r>
                                      <a:rPr lang="en-IN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  <m:d>
                                      <m:dPr>
                                        <m:ctrlPr>
                                          <a:rPr lang="en-IN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IN" i="1">
                                            <a:latin typeface="Cambria Math" panose="02040503050406030204" pitchFamily="18" charset="0"/>
                                          </a:rPr>
                                          <m:t>𝑡</m:t>
                                        </m:r>
                                        <m:r>
                                          <a:rPr lang="en-IN" i="1">
                                            <a:latin typeface="Cambria Math" panose="02040503050406030204" pitchFamily="18" charset="0"/>
                                          </a:rPr>
                                          <m:t>−2</m:t>
                                        </m:r>
                                      </m:e>
                                    </m:d>
                                  </m:e>
                                </m:nary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IN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EDF301D-2694-42DA-B45F-D9B31C136F0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2023276"/>
                <a:ext cx="10515600" cy="4834724"/>
              </a:xfrm>
              <a:blipFill>
                <a:blip r:embed="rId2"/>
                <a:stretch>
                  <a:fillRect t="-126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60679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1117B2-D15F-6B63-92E5-413FC5284D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four components: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67DC00-749F-7D94-3B9A-EE9457ACB1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0822" y="2011680"/>
            <a:ext cx="11629505" cy="4206240"/>
          </a:xfrm>
        </p:spPr>
        <p:txBody>
          <a:bodyPr>
            <a:normAutofit/>
          </a:bodyPr>
          <a:lstStyle/>
          <a:p>
            <a:r>
              <a:rPr lang="en-US" sz="2800" dirty="0"/>
              <a:t>Trend (T) – The long-term progression in the data (upward, downward, or stable).</a:t>
            </a:r>
          </a:p>
          <a:p>
            <a:r>
              <a:rPr lang="en-US" sz="2800" dirty="0"/>
              <a:t>Seasonality (S) – Regular patterns repeating over specific periods (e.g., monthly, quarterly).</a:t>
            </a:r>
          </a:p>
          <a:p>
            <a:r>
              <a:rPr lang="en-US" sz="2800" dirty="0"/>
              <a:t>Cyclic (C) – Fluctuations not of fixed period, usually tied to economic or business cycles.</a:t>
            </a:r>
          </a:p>
          <a:p>
            <a:r>
              <a:rPr lang="en-US" sz="2800" dirty="0"/>
              <a:t>Irregular/Random (R) – Random noise or residuals that cannot be explained by other components.</a:t>
            </a:r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33437029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Time Series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Time</a:t>
            </a:r>
          </a:p>
          <a:p>
            <a:r>
              <a:rPr lang="en-IN" dirty="0"/>
              <a:t>Secular Trend</a:t>
            </a:r>
          </a:p>
          <a:p>
            <a:r>
              <a:rPr lang="en-IN" dirty="0"/>
              <a:t>Short time Oscillation</a:t>
            </a:r>
          </a:p>
          <a:p>
            <a:pPr lvl="1"/>
            <a:r>
              <a:rPr lang="en-IN" dirty="0"/>
              <a:t>Cyclical Fluctuations</a:t>
            </a:r>
          </a:p>
          <a:p>
            <a:pPr lvl="1"/>
            <a:r>
              <a:rPr lang="en-IN" dirty="0"/>
              <a:t>Seasonal fluctuations</a:t>
            </a:r>
          </a:p>
          <a:p>
            <a:pPr lvl="1"/>
            <a:r>
              <a:rPr lang="en-IN" dirty="0"/>
              <a:t>Irregular fluctuations</a:t>
            </a:r>
          </a:p>
          <a:p>
            <a:pPr lvl="1"/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7245358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Models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Additive Model</a:t>
            </a:r>
          </a:p>
          <a:p>
            <a:r>
              <a:rPr lang="en-IN" dirty="0"/>
              <a:t>Multiplicative Model</a:t>
            </a:r>
          </a:p>
        </p:txBody>
      </p:sp>
    </p:spTree>
    <p:extLst>
      <p:ext uri="{BB962C8B-B14F-4D97-AF65-F5344CB8AC3E}">
        <p14:creationId xmlns:p14="http://schemas.microsoft.com/office/powerpoint/2010/main" val="21649306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Multiplicative Model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N" sz="4400" b="0" i="1" smtClean="0">
                          <a:latin typeface="Cambria Math" panose="02040503050406030204" pitchFamily="18" charset="0"/>
                        </a:rPr>
                        <m:t>𝑌</m:t>
                      </m:r>
                      <m:r>
                        <a:rPr lang="en-IN" sz="4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IN" sz="4400" b="0" i="1" smtClean="0"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en-IN" sz="4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IN" sz="4400" b="0" i="1" smtClean="0"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en-IN" sz="4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IN" sz="4400" b="0" i="1" smtClean="0">
                          <a:latin typeface="Cambria Math" panose="02040503050406030204" pitchFamily="18" charset="0"/>
                        </a:rPr>
                        <m:t>𝑆</m:t>
                      </m:r>
                      <m:r>
                        <a:rPr lang="en-IN" sz="4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IN" sz="4400" b="0" i="1" smtClean="0">
                          <a:latin typeface="Cambria Math" panose="02040503050406030204" pitchFamily="18" charset="0"/>
                        </a:rPr>
                        <m:t>𝐼</m:t>
                      </m:r>
                    </m:oMath>
                  </m:oMathPara>
                </a14:m>
                <a:endParaRPr lang="en-IN" sz="4400" dirty="0"/>
              </a:p>
              <a:p>
                <a:r>
                  <a:rPr lang="en-IN" dirty="0"/>
                  <a:t>Y Observed value</a:t>
                </a:r>
              </a:p>
              <a:p>
                <a:r>
                  <a:rPr lang="en-IN" dirty="0"/>
                  <a:t>T Trend</a:t>
                </a:r>
              </a:p>
              <a:p>
                <a:r>
                  <a:rPr lang="en-IN" dirty="0"/>
                  <a:t>C Cyclical fluctuation</a:t>
                </a:r>
              </a:p>
              <a:p>
                <a:r>
                  <a:rPr lang="en-IN" dirty="0"/>
                  <a:t>S Seasonal fluctuation</a:t>
                </a:r>
              </a:p>
              <a:p>
                <a:r>
                  <a:rPr lang="en-IN" dirty="0"/>
                  <a:t>I Irregular fluctuation</a:t>
                </a:r>
              </a:p>
              <a:p>
                <a:endParaRPr lang="en-IN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42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848386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Additive Model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N" sz="4000" b="0" i="1" smtClean="0">
                          <a:latin typeface="Cambria Math" panose="02040503050406030204" pitchFamily="18" charset="0"/>
                        </a:rPr>
                        <m:t>𝑌</m:t>
                      </m:r>
                      <m:r>
                        <a:rPr lang="en-IN" sz="40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IN" sz="4000" b="0" i="1" smtClean="0"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en-IN" sz="40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IN" sz="4000" b="0" i="1" smtClean="0"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en-IN" sz="40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IN" sz="4000" b="0" i="1" smtClean="0">
                          <a:latin typeface="Cambria Math" panose="02040503050406030204" pitchFamily="18" charset="0"/>
                        </a:rPr>
                        <m:t>𝑆</m:t>
                      </m:r>
                      <m:r>
                        <a:rPr lang="en-IN" sz="40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IN" sz="4000" b="0" i="1" smtClean="0">
                          <a:latin typeface="Cambria Math" panose="02040503050406030204" pitchFamily="18" charset="0"/>
                        </a:rPr>
                        <m:t>𝐼</m:t>
                      </m:r>
                    </m:oMath>
                  </m:oMathPara>
                </a14:m>
                <a:endParaRPr lang="en-IN" sz="40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/>
          <p:cNvSpPr/>
          <p:nvPr/>
        </p:nvSpPr>
        <p:spPr>
          <a:xfrm>
            <a:off x="2043447" y="4100975"/>
            <a:ext cx="6096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IN" dirty="0"/>
              <a:t>Y Observed value</a:t>
            </a:r>
          </a:p>
          <a:p>
            <a:r>
              <a:rPr lang="en-IN" dirty="0"/>
              <a:t>T Trend</a:t>
            </a:r>
          </a:p>
          <a:p>
            <a:r>
              <a:rPr lang="en-IN" dirty="0"/>
              <a:t>C Cyclical fluctuation</a:t>
            </a:r>
          </a:p>
          <a:p>
            <a:r>
              <a:rPr lang="en-IN" dirty="0"/>
              <a:t>S Seasonal fluctuation</a:t>
            </a:r>
          </a:p>
          <a:p>
            <a:r>
              <a:rPr lang="en-IN" dirty="0"/>
              <a:t>I Irregular fluctuation</a:t>
            </a:r>
          </a:p>
        </p:txBody>
      </p:sp>
    </p:spTree>
    <p:extLst>
      <p:ext uri="{BB962C8B-B14F-4D97-AF65-F5344CB8AC3E}">
        <p14:creationId xmlns:p14="http://schemas.microsoft.com/office/powerpoint/2010/main" val="14738084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E296B5-037E-900D-B889-4B6FA75706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Choosing Between Additive and Multiplicative</a:t>
            </a:r>
            <a:endParaRPr lang="en-IN" dirty="0"/>
          </a:p>
        </p:txBody>
      </p:sp>
      <p:graphicFrame>
        <p:nvGraphicFramePr>
          <p:cNvPr id="10" name="Content Placeholder 9">
            <a:extLst>
              <a:ext uri="{FF2B5EF4-FFF2-40B4-BE49-F238E27FC236}">
                <a16:creationId xmlns:a16="http://schemas.microsoft.com/office/drawing/2014/main" id="{5BA6E54D-F8C4-1DD0-7004-85D3B9916BB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86544134"/>
              </p:ext>
            </p:extLst>
          </p:nvPr>
        </p:nvGraphicFramePr>
        <p:xfrm>
          <a:off x="1203325" y="2011363"/>
          <a:ext cx="9783762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61254">
                  <a:extLst>
                    <a:ext uri="{9D8B030D-6E8A-4147-A177-3AD203B41FA5}">
                      <a16:colId xmlns:a16="http://schemas.microsoft.com/office/drawing/2014/main" val="2809868217"/>
                    </a:ext>
                  </a:extLst>
                </a:gridCol>
                <a:gridCol w="3261254">
                  <a:extLst>
                    <a:ext uri="{9D8B030D-6E8A-4147-A177-3AD203B41FA5}">
                      <a16:colId xmlns:a16="http://schemas.microsoft.com/office/drawing/2014/main" val="1211648812"/>
                    </a:ext>
                  </a:extLst>
                </a:gridCol>
                <a:gridCol w="3261254">
                  <a:extLst>
                    <a:ext uri="{9D8B030D-6E8A-4147-A177-3AD203B41FA5}">
                      <a16:colId xmlns:a16="http://schemas.microsoft.com/office/drawing/2014/main" val="172752586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IN" dirty="0"/>
                        <a:t>Characteristic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N"/>
                        <a:t>Additive Model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Multiplicative Model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79038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/>
                        <a:t>Seasonal Variation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Constant over time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Varies with trend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012510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dirty="0"/>
                        <a:t>Suitable for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Linear trends and stable seasonality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Exponential growth or increasing seasonal effects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85596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dirty="0"/>
                        <a:t>Example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Temperature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Sales revenue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22400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27368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420D0B7-96DA-1EBB-9473-3944ACDBA8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5225" y="323823"/>
            <a:ext cx="11701549" cy="6210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59937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6DA6EE9-7E00-1B96-0606-37668EA470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073" y="218664"/>
            <a:ext cx="11175076" cy="6547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295634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Banded</Template>
  <TotalTime>188</TotalTime>
  <Words>414</Words>
  <Application>Microsoft Office PowerPoint</Application>
  <PresentationFormat>Widescreen</PresentationFormat>
  <Paragraphs>136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Calibri</vt:lpstr>
      <vt:lpstr>Cambria Math</vt:lpstr>
      <vt:lpstr>Corbel</vt:lpstr>
      <vt:lpstr>Wingdings</vt:lpstr>
      <vt:lpstr>Banded</vt:lpstr>
      <vt:lpstr>Time Series Analysis</vt:lpstr>
      <vt:lpstr>four components:</vt:lpstr>
      <vt:lpstr>Time Series Analysis</vt:lpstr>
      <vt:lpstr>Models</vt:lpstr>
      <vt:lpstr>Multiplicative Model</vt:lpstr>
      <vt:lpstr>Additive Model</vt:lpstr>
      <vt:lpstr>Choosing Between Additive and Multiplicative</vt:lpstr>
      <vt:lpstr>PowerPoint Presentation</vt:lpstr>
      <vt:lpstr>PowerPoint Presentation</vt:lpstr>
      <vt:lpstr>Methods of isolating trends</vt:lpstr>
      <vt:lpstr>PowerPoint Presentation</vt:lpstr>
      <vt:lpstr>Time Series Analysis</vt:lpstr>
      <vt:lpstr>Autoregressive Model</vt:lpstr>
      <vt:lpstr>PowerPoint Presentation</vt:lpstr>
      <vt:lpstr>PowerPoint Presentation</vt:lpstr>
      <vt:lpstr>p=2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Measurement of Central Tendency</dc:title>
  <dc:creator>Dinesh Ganotra</dc:creator>
  <cp:lastModifiedBy>Dinesh Ganotra</cp:lastModifiedBy>
  <cp:revision>18</cp:revision>
  <dcterms:created xsi:type="dcterms:W3CDTF">2015-09-24T08:49:17Z</dcterms:created>
  <dcterms:modified xsi:type="dcterms:W3CDTF">2025-04-19T13:12:02Z</dcterms:modified>
</cp:coreProperties>
</file>