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3" autoAdjust="0"/>
    <p:restoredTop sz="94660"/>
  </p:normalViewPr>
  <p:slideViewPr>
    <p:cSldViewPr snapToGrid="0">
      <p:cViewPr varScale="1">
        <p:scale>
          <a:sx n="114" d="100"/>
          <a:sy n="114" d="100"/>
        </p:scale>
        <p:origin x="18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42E13211-3A30-4FFB-AC38-B3411966FAD8}" type="datetimeFigureOut">
              <a:rPr lang="en-IN" smtClean="0"/>
              <a:t>03-12-2020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47360B8-733B-4EAA-96FD-27E2F11FCE0C}" type="slidenum">
              <a:rPr lang="en-IN" smtClean="0"/>
              <a:t>‹#›</a:t>
            </a:fld>
            <a:endParaRPr lang="en-IN"/>
          </a:p>
        </p:txBody>
      </p:sp>
    </p:spTree>
    <p:extLst>
      <p:ext uri="{BB962C8B-B14F-4D97-AF65-F5344CB8AC3E}">
        <p14:creationId xmlns:p14="http://schemas.microsoft.com/office/powerpoint/2010/main" val="6344665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42E13211-3A30-4FFB-AC38-B3411966FAD8}" type="datetimeFigureOut">
              <a:rPr lang="en-IN" smtClean="0"/>
              <a:t>03-12-2020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47360B8-733B-4EAA-96FD-27E2F11FCE0C}" type="slidenum">
              <a:rPr lang="en-IN" smtClean="0"/>
              <a:t>‹#›</a:t>
            </a:fld>
            <a:endParaRPr lang="en-IN"/>
          </a:p>
        </p:txBody>
      </p:sp>
    </p:spTree>
    <p:extLst>
      <p:ext uri="{BB962C8B-B14F-4D97-AF65-F5344CB8AC3E}">
        <p14:creationId xmlns:p14="http://schemas.microsoft.com/office/powerpoint/2010/main" val="18161142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42E13211-3A30-4FFB-AC38-B3411966FAD8}" type="datetimeFigureOut">
              <a:rPr lang="en-IN" smtClean="0"/>
              <a:t>03-12-2020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47360B8-733B-4EAA-96FD-27E2F11FCE0C}" type="slidenum">
              <a:rPr lang="en-IN" smtClean="0"/>
              <a:t>‹#›</a:t>
            </a:fld>
            <a:endParaRPr lang="en-IN"/>
          </a:p>
        </p:txBody>
      </p:sp>
    </p:spTree>
    <p:extLst>
      <p:ext uri="{BB962C8B-B14F-4D97-AF65-F5344CB8AC3E}">
        <p14:creationId xmlns:p14="http://schemas.microsoft.com/office/powerpoint/2010/main" val="38046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42E13211-3A30-4FFB-AC38-B3411966FAD8}" type="datetimeFigureOut">
              <a:rPr lang="en-IN" smtClean="0"/>
              <a:t>03-12-2020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47360B8-733B-4EAA-96FD-27E2F11FCE0C}" type="slidenum">
              <a:rPr lang="en-IN" smtClean="0"/>
              <a:t>‹#›</a:t>
            </a:fld>
            <a:endParaRPr lang="en-IN"/>
          </a:p>
        </p:txBody>
      </p:sp>
    </p:spTree>
    <p:extLst>
      <p:ext uri="{BB962C8B-B14F-4D97-AF65-F5344CB8AC3E}">
        <p14:creationId xmlns:p14="http://schemas.microsoft.com/office/powerpoint/2010/main" val="2903517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2E13211-3A30-4FFB-AC38-B3411966FAD8}" type="datetimeFigureOut">
              <a:rPr lang="en-IN" smtClean="0"/>
              <a:t>03-12-2020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47360B8-733B-4EAA-96FD-27E2F11FCE0C}" type="slidenum">
              <a:rPr lang="en-IN" smtClean="0"/>
              <a:t>‹#›</a:t>
            </a:fld>
            <a:endParaRPr lang="en-IN"/>
          </a:p>
        </p:txBody>
      </p:sp>
    </p:spTree>
    <p:extLst>
      <p:ext uri="{BB962C8B-B14F-4D97-AF65-F5344CB8AC3E}">
        <p14:creationId xmlns:p14="http://schemas.microsoft.com/office/powerpoint/2010/main" val="2244900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42E13211-3A30-4FFB-AC38-B3411966FAD8}" type="datetimeFigureOut">
              <a:rPr lang="en-IN" smtClean="0"/>
              <a:t>03-12-2020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47360B8-733B-4EAA-96FD-27E2F11FCE0C}" type="slidenum">
              <a:rPr lang="en-IN" smtClean="0"/>
              <a:t>‹#›</a:t>
            </a:fld>
            <a:endParaRPr lang="en-IN"/>
          </a:p>
        </p:txBody>
      </p:sp>
    </p:spTree>
    <p:extLst>
      <p:ext uri="{BB962C8B-B14F-4D97-AF65-F5344CB8AC3E}">
        <p14:creationId xmlns:p14="http://schemas.microsoft.com/office/powerpoint/2010/main" val="2238863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42E13211-3A30-4FFB-AC38-B3411966FAD8}" type="datetimeFigureOut">
              <a:rPr lang="en-IN" smtClean="0"/>
              <a:t>03-12-2020</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147360B8-733B-4EAA-96FD-27E2F11FCE0C}" type="slidenum">
              <a:rPr lang="en-IN" smtClean="0"/>
              <a:t>‹#›</a:t>
            </a:fld>
            <a:endParaRPr lang="en-IN"/>
          </a:p>
        </p:txBody>
      </p:sp>
    </p:spTree>
    <p:extLst>
      <p:ext uri="{BB962C8B-B14F-4D97-AF65-F5344CB8AC3E}">
        <p14:creationId xmlns:p14="http://schemas.microsoft.com/office/powerpoint/2010/main" val="38822785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42E13211-3A30-4FFB-AC38-B3411966FAD8}" type="datetimeFigureOut">
              <a:rPr lang="en-IN" smtClean="0"/>
              <a:t>03-12-2020</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147360B8-733B-4EAA-96FD-27E2F11FCE0C}" type="slidenum">
              <a:rPr lang="en-IN" smtClean="0"/>
              <a:t>‹#›</a:t>
            </a:fld>
            <a:endParaRPr lang="en-IN"/>
          </a:p>
        </p:txBody>
      </p:sp>
    </p:spTree>
    <p:extLst>
      <p:ext uri="{BB962C8B-B14F-4D97-AF65-F5344CB8AC3E}">
        <p14:creationId xmlns:p14="http://schemas.microsoft.com/office/powerpoint/2010/main" val="39773194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E13211-3A30-4FFB-AC38-B3411966FAD8}" type="datetimeFigureOut">
              <a:rPr lang="en-IN" smtClean="0"/>
              <a:t>03-12-2020</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147360B8-733B-4EAA-96FD-27E2F11FCE0C}" type="slidenum">
              <a:rPr lang="en-IN" smtClean="0"/>
              <a:t>‹#›</a:t>
            </a:fld>
            <a:endParaRPr lang="en-IN"/>
          </a:p>
        </p:txBody>
      </p:sp>
    </p:spTree>
    <p:extLst>
      <p:ext uri="{BB962C8B-B14F-4D97-AF65-F5344CB8AC3E}">
        <p14:creationId xmlns:p14="http://schemas.microsoft.com/office/powerpoint/2010/main" val="30016490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E13211-3A30-4FFB-AC38-B3411966FAD8}" type="datetimeFigureOut">
              <a:rPr lang="en-IN" smtClean="0"/>
              <a:t>03-12-2020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47360B8-733B-4EAA-96FD-27E2F11FCE0C}" type="slidenum">
              <a:rPr lang="en-IN" smtClean="0"/>
              <a:t>‹#›</a:t>
            </a:fld>
            <a:endParaRPr lang="en-IN"/>
          </a:p>
        </p:txBody>
      </p:sp>
    </p:spTree>
    <p:extLst>
      <p:ext uri="{BB962C8B-B14F-4D97-AF65-F5344CB8AC3E}">
        <p14:creationId xmlns:p14="http://schemas.microsoft.com/office/powerpoint/2010/main" val="17440290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E13211-3A30-4FFB-AC38-B3411966FAD8}" type="datetimeFigureOut">
              <a:rPr lang="en-IN" smtClean="0"/>
              <a:t>03-12-2020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47360B8-733B-4EAA-96FD-27E2F11FCE0C}" type="slidenum">
              <a:rPr lang="en-IN" smtClean="0"/>
              <a:t>‹#›</a:t>
            </a:fld>
            <a:endParaRPr lang="en-IN"/>
          </a:p>
        </p:txBody>
      </p:sp>
    </p:spTree>
    <p:extLst>
      <p:ext uri="{BB962C8B-B14F-4D97-AF65-F5344CB8AC3E}">
        <p14:creationId xmlns:p14="http://schemas.microsoft.com/office/powerpoint/2010/main" val="30594209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E13211-3A30-4FFB-AC38-B3411966FAD8}" type="datetimeFigureOut">
              <a:rPr lang="en-IN" smtClean="0"/>
              <a:t>03-12-2020</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7360B8-733B-4EAA-96FD-27E2F11FCE0C}" type="slidenum">
              <a:rPr lang="en-IN" smtClean="0"/>
              <a:t>‹#›</a:t>
            </a:fld>
            <a:endParaRPr lang="en-IN"/>
          </a:p>
        </p:txBody>
      </p:sp>
    </p:spTree>
    <p:extLst>
      <p:ext uri="{BB962C8B-B14F-4D97-AF65-F5344CB8AC3E}">
        <p14:creationId xmlns:p14="http://schemas.microsoft.com/office/powerpoint/2010/main" val="38141653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a:t>Citations</a:t>
            </a:r>
          </a:p>
        </p:txBody>
      </p:sp>
      <p:sp>
        <p:nvSpPr>
          <p:cNvPr id="3" name="Subtitle 2"/>
          <p:cNvSpPr>
            <a:spLocks noGrp="1"/>
          </p:cNvSpPr>
          <p:nvPr>
            <p:ph type="subTitle" idx="1"/>
          </p:nvPr>
        </p:nvSpPr>
        <p:spPr/>
        <p:txBody>
          <a:bodyPr/>
          <a:lstStyle/>
          <a:p>
            <a:endParaRPr lang="en-IN"/>
          </a:p>
        </p:txBody>
      </p:sp>
    </p:spTree>
    <p:extLst>
      <p:ext uri="{BB962C8B-B14F-4D97-AF65-F5344CB8AC3E}">
        <p14:creationId xmlns:p14="http://schemas.microsoft.com/office/powerpoint/2010/main" val="24970989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Citation</a:t>
            </a:r>
          </a:p>
        </p:txBody>
      </p:sp>
      <p:sp>
        <p:nvSpPr>
          <p:cNvPr id="3" name="Content Placeholder 2"/>
          <p:cNvSpPr>
            <a:spLocks noGrp="1"/>
          </p:cNvSpPr>
          <p:nvPr>
            <p:ph idx="1"/>
          </p:nvPr>
        </p:nvSpPr>
        <p:spPr/>
        <p:txBody>
          <a:bodyPr/>
          <a:lstStyle/>
          <a:p>
            <a:pPr marL="0" indent="0">
              <a:buNone/>
            </a:pPr>
            <a:r>
              <a:rPr lang="en-IN" dirty="0"/>
              <a:t>It is an abbreviated alphanumeric expression embedded in the body of an intellectual work that denotes an entry in the bibliographic references section of the work for the purpose of acknowledging the relevance of the works of others to the topic of discussion at the spot where the citation appears. Generally the combination of both the in-body citation and the bibliographic entry constitutes what is commonly thought of as a citation (whereas bibliographic entries by themselves are not). </a:t>
            </a:r>
          </a:p>
        </p:txBody>
      </p:sp>
    </p:spTree>
    <p:extLst>
      <p:ext uri="{BB962C8B-B14F-4D97-AF65-F5344CB8AC3E}">
        <p14:creationId xmlns:p14="http://schemas.microsoft.com/office/powerpoint/2010/main" val="17987886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Importance</a:t>
            </a:r>
          </a:p>
        </p:txBody>
      </p:sp>
      <p:sp>
        <p:nvSpPr>
          <p:cNvPr id="3" name="Content Placeholder 2"/>
          <p:cNvSpPr>
            <a:spLocks noGrp="1"/>
          </p:cNvSpPr>
          <p:nvPr>
            <p:ph idx="1"/>
          </p:nvPr>
        </p:nvSpPr>
        <p:spPr/>
        <p:txBody>
          <a:bodyPr/>
          <a:lstStyle/>
          <a:p>
            <a:pPr marL="0" indent="0">
              <a:buNone/>
            </a:pPr>
            <a:r>
              <a:rPr lang="en-IN" dirty="0"/>
              <a:t>Citations have several important purposes: to uphold intellectual honesty (or avoiding plagiarism), to attribute prior or unoriginal work and ideas to the correct sources, to allow the reader to determine independently whether the referenced material supports the author's argument in the claimed way, and to help the reader gauge the strength and validity of the material the author has used.</a:t>
            </a:r>
          </a:p>
        </p:txBody>
      </p:sp>
    </p:spTree>
    <p:extLst>
      <p:ext uri="{BB962C8B-B14F-4D97-AF65-F5344CB8AC3E}">
        <p14:creationId xmlns:p14="http://schemas.microsoft.com/office/powerpoint/2010/main" val="42589321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Content</a:t>
            </a:r>
          </a:p>
        </p:txBody>
      </p:sp>
      <p:sp>
        <p:nvSpPr>
          <p:cNvPr id="3" name="Content Placeholder 2"/>
          <p:cNvSpPr>
            <a:spLocks noGrp="1"/>
          </p:cNvSpPr>
          <p:nvPr>
            <p:ph idx="1"/>
          </p:nvPr>
        </p:nvSpPr>
        <p:spPr>
          <a:xfrm>
            <a:off x="838200" y="1427018"/>
            <a:ext cx="10515600" cy="4749945"/>
          </a:xfrm>
        </p:spPr>
        <p:txBody>
          <a:bodyPr>
            <a:normAutofit fontScale="85000" lnSpcReduction="20000"/>
          </a:bodyPr>
          <a:lstStyle/>
          <a:p>
            <a:r>
              <a:rPr lang="en-IN" dirty="0"/>
              <a:t>Book: author(s), book title, publisher, date of publication, and page number(s) if appropriate.</a:t>
            </a:r>
          </a:p>
          <a:p>
            <a:r>
              <a:rPr lang="en-IN" dirty="0"/>
              <a:t>Journal: author(s), article title, journal title, date of publication, and page number(s).</a:t>
            </a:r>
          </a:p>
          <a:p>
            <a:r>
              <a:rPr lang="en-IN" dirty="0"/>
              <a:t>Newspaper: author(s), article title, name of newspaper, section title and page number(s) if desired, date of publication.</a:t>
            </a:r>
          </a:p>
          <a:p>
            <a:r>
              <a:rPr lang="en-IN" dirty="0"/>
              <a:t>Web site: author(s), article and publication title where appropriate, as well as a URL, and a date when the site was accessed.</a:t>
            </a:r>
          </a:p>
          <a:p>
            <a:r>
              <a:rPr lang="en-IN" dirty="0"/>
              <a:t>Play: inline citations offer part, scene, and line numbers, the latter separated by periods: 4.452 refers to scene 4, line 452.</a:t>
            </a:r>
          </a:p>
          <a:p>
            <a:r>
              <a:rPr lang="en-IN" dirty="0"/>
              <a:t>Poem: spaced slashes are normally used to indicate separate lines of a poem, and parenthetical citations usually include the line number(s). </a:t>
            </a:r>
          </a:p>
          <a:p>
            <a:r>
              <a:rPr lang="en-IN" dirty="0"/>
              <a:t>Interview: name of interviewer, interview descriptor (ex. personal interview) and date of interview.</a:t>
            </a:r>
          </a:p>
        </p:txBody>
      </p:sp>
    </p:spTree>
    <p:extLst>
      <p:ext uri="{BB962C8B-B14F-4D97-AF65-F5344CB8AC3E}">
        <p14:creationId xmlns:p14="http://schemas.microsoft.com/office/powerpoint/2010/main" val="23524733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Unique Identifiers</a:t>
            </a:r>
          </a:p>
        </p:txBody>
      </p:sp>
      <p:sp>
        <p:nvSpPr>
          <p:cNvPr id="3" name="Content Placeholder 2"/>
          <p:cNvSpPr>
            <a:spLocks noGrp="1"/>
          </p:cNvSpPr>
          <p:nvPr>
            <p:ph idx="1"/>
          </p:nvPr>
        </p:nvSpPr>
        <p:spPr/>
        <p:txBody>
          <a:bodyPr/>
          <a:lstStyle/>
          <a:p>
            <a:r>
              <a:rPr lang="en-IN" dirty="0"/>
              <a:t>Along with information such as author(s), date of publication, title and page numbers, citations may also include unique identifiers depending on the type of work being referred to.</a:t>
            </a:r>
          </a:p>
          <a:p>
            <a:r>
              <a:rPr lang="en-IN" dirty="0"/>
              <a:t>Citations of books may include an International Standard Book Number (ISBN).</a:t>
            </a:r>
          </a:p>
          <a:p>
            <a:r>
              <a:rPr lang="en-IN" dirty="0"/>
              <a:t>Specific volumes, articles or other identifiable parts of a periodical, may have an associated Serial Item and Contribution Identifier (SICI).</a:t>
            </a:r>
          </a:p>
          <a:p>
            <a:r>
              <a:rPr lang="en-IN" dirty="0"/>
              <a:t>Electronic documents may have a digital object identifier (DOI).</a:t>
            </a:r>
          </a:p>
          <a:p>
            <a:r>
              <a:rPr lang="en-IN" dirty="0"/>
              <a:t>Biomedical research articles may have a PubMed Identifier (PMID).</a:t>
            </a:r>
          </a:p>
        </p:txBody>
      </p:sp>
    </p:spTree>
    <p:extLst>
      <p:ext uri="{BB962C8B-B14F-4D97-AF65-F5344CB8AC3E}">
        <p14:creationId xmlns:p14="http://schemas.microsoft.com/office/powerpoint/2010/main" val="27686816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Systems</a:t>
            </a:r>
          </a:p>
        </p:txBody>
      </p:sp>
      <p:sp>
        <p:nvSpPr>
          <p:cNvPr id="3" name="Content Placeholder 2"/>
          <p:cNvSpPr>
            <a:spLocks noGrp="1"/>
          </p:cNvSpPr>
          <p:nvPr>
            <p:ph idx="1"/>
          </p:nvPr>
        </p:nvSpPr>
        <p:spPr/>
        <p:txBody>
          <a:bodyPr/>
          <a:lstStyle/>
          <a:p>
            <a:r>
              <a:rPr lang="en-IN" dirty="0"/>
              <a:t>Vancouver System</a:t>
            </a:r>
          </a:p>
          <a:p>
            <a:r>
              <a:rPr lang="en-IN" dirty="0"/>
              <a:t> Parenthetical referencing</a:t>
            </a:r>
          </a:p>
          <a:p>
            <a:endParaRPr lang="en-IN" dirty="0"/>
          </a:p>
        </p:txBody>
      </p:sp>
    </p:spTree>
    <p:extLst>
      <p:ext uri="{BB962C8B-B14F-4D97-AF65-F5344CB8AC3E}">
        <p14:creationId xmlns:p14="http://schemas.microsoft.com/office/powerpoint/2010/main" val="29168631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Vancouver system</a:t>
            </a:r>
            <a:endParaRPr lang="en-IN" dirty="0"/>
          </a:p>
        </p:txBody>
      </p:sp>
      <p:sp>
        <p:nvSpPr>
          <p:cNvPr id="3" name="Content Placeholder 2"/>
          <p:cNvSpPr>
            <a:spLocks noGrp="1"/>
          </p:cNvSpPr>
          <p:nvPr>
            <p:ph idx="1"/>
          </p:nvPr>
        </p:nvSpPr>
        <p:spPr/>
        <p:txBody>
          <a:bodyPr>
            <a:normAutofit fontScale="85000" lnSpcReduction="20000"/>
          </a:bodyPr>
          <a:lstStyle/>
          <a:p>
            <a:pPr marL="0" indent="0">
              <a:buNone/>
            </a:pPr>
            <a:r>
              <a:rPr lang="en-IN" dirty="0"/>
              <a:t>The Vancouver system uses sequential numbers in the text, either bracketed or superscript or both.[10] The numbers refer to either footnotes (notes at the end of the page) or endnotes (notes on a page at the end of the paper) that provide source detail. The notes system may or may not require a full bibliography, depending on whether the writer has used a full-note form or a shortened-note form.</a:t>
            </a:r>
          </a:p>
          <a:p>
            <a:pPr marL="0" indent="0">
              <a:buNone/>
            </a:pPr>
            <a:r>
              <a:rPr lang="en-IN" dirty="0"/>
              <a:t>For example, an excerpt from the text of a paper using a notes system without a full bibliography could look like:</a:t>
            </a:r>
          </a:p>
          <a:p>
            <a:r>
              <a:rPr lang="en-IN" dirty="0"/>
              <a:t>"The five stages of grief are denial, anger, bargaining, depression, and acceptance."</a:t>
            </a:r>
            <a:r>
              <a:rPr lang="en-IN" sz="2100" dirty="0"/>
              <a:t>1</a:t>
            </a:r>
            <a:endParaRPr lang="en-IN" dirty="0"/>
          </a:p>
          <a:p>
            <a:pPr marL="0" indent="0">
              <a:buNone/>
            </a:pPr>
            <a:r>
              <a:rPr lang="en-IN" dirty="0"/>
              <a:t>The note, located either at the foot of the page (footnote) or at the end of the paper (endnote) would look like this:</a:t>
            </a:r>
          </a:p>
          <a:p>
            <a:r>
              <a:rPr lang="en-IN" dirty="0"/>
              <a:t>1. Elisabeth </a:t>
            </a:r>
            <a:r>
              <a:rPr lang="en-IN" dirty="0" err="1"/>
              <a:t>Kübler</a:t>
            </a:r>
            <a:r>
              <a:rPr lang="en-IN" dirty="0"/>
              <a:t>-Ross, On Death and Dying (New York: Macmillan, 1969) 45–60.</a:t>
            </a:r>
          </a:p>
        </p:txBody>
      </p:sp>
    </p:spTree>
    <p:extLst>
      <p:ext uri="{BB962C8B-B14F-4D97-AF65-F5344CB8AC3E}">
        <p14:creationId xmlns:p14="http://schemas.microsoft.com/office/powerpoint/2010/main" val="1028056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Parenthetical referencing</a:t>
            </a:r>
          </a:p>
        </p:txBody>
      </p:sp>
      <p:sp>
        <p:nvSpPr>
          <p:cNvPr id="3" name="Content Placeholder 2"/>
          <p:cNvSpPr>
            <a:spLocks noGrp="1"/>
          </p:cNvSpPr>
          <p:nvPr>
            <p:ph idx="1"/>
          </p:nvPr>
        </p:nvSpPr>
        <p:spPr/>
        <p:txBody>
          <a:bodyPr/>
          <a:lstStyle/>
          <a:p>
            <a:pPr marL="0" indent="0">
              <a:buNone/>
            </a:pPr>
            <a:r>
              <a:rPr lang="en-IN" dirty="0"/>
              <a:t>Parenthetical referencing, also known as Harvard referencing, has full or partial, in-text, citations enclosed in parentheses and embedded in the paragraph.[10]</a:t>
            </a:r>
          </a:p>
          <a:p>
            <a:pPr marL="0" indent="0">
              <a:buNone/>
            </a:pPr>
            <a:r>
              <a:rPr lang="en-IN" dirty="0"/>
              <a:t>An example of a parenthetical reference:</a:t>
            </a:r>
          </a:p>
          <a:p>
            <a:pPr marL="0" indent="0">
              <a:buNone/>
            </a:pPr>
            <a:r>
              <a:rPr lang="en-IN" dirty="0"/>
              <a:t>"The five stages of grief are denial, anger, bargaining, depression, and acceptance" (Kübler-Ross,1969, p 45–60).</a:t>
            </a:r>
          </a:p>
        </p:txBody>
      </p:sp>
    </p:spTree>
    <p:extLst>
      <p:ext uri="{BB962C8B-B14F-4D97-AF65-F5344CB8AC3E}">
        <p14:creationId xmlns:p14="http://schemas.microsoft.com/office/powerpoint/2010/main" val="20774697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Issues</a:t>
            </a:r>
          </a:p>
        </p:txBody>
      </p:sp>
      <p:sp>
        <p:nvSpPr>
          <p:cNvPr id="3" name="Content Placeholder 2"/>
          <p:cNvSpPr>
            <a:spLocks noGrp="1"/>
          </p:cNvSpPr>
          <p:nvPr>
            <p:ph idx="1"/>
          </p:nvPr>
        </p:nvSpPr>
        <p:spPr/>
        <p:txBody>
          <a:bodyPr>
            <a:normAutofit fontScale="92500" lnSpcReduction="10000"/>
          </a:bodyPr>
          <a:lstStyle/>
          <a:p>
            <a:pPr marL="0" indent="0">
              <a:buNone/>
            </a:pPr>
            <a:r>
              <a:rPr lang="en-IN" dirty="0"/>
              <a:t>Citations to online sources have a rate of decay (as cited pages are taken down), which they call a "half-life", that renders footnotes in those journals less useful for scholarship over time.</a:t>
            </a:r>
          </a:p>
          <a:p>
            <a:pPr marL="0" indent="0">
              <a:buNone/>
            </a:pPr>
            <a:r>
              <a:rPr lang="en-IN" dirty="0"/>
              <a:t>Citation errors, which often occur due to carelessness on either the researcher or journal editor's part in the publication procedure.</a:t>
            </a:r>
          </a:p>
          <a:p>
            <a:pPr marL="0" indent="0">
              <a:buNone/>
            </a:pPr>
            <a:r>
              <a:rPr lang="en-IN" dirty="0"/>
              <a:t>Citation patterns are also known to be affected by unethical </a:t>
            </a:r>
            <a:r>
              <a:rPr lang="en-IN" dirty="0" err="1"/>
              <a:t>behavior</a:t>
            </a:r>
            <a:r>
              <a:rPr lang="en-IN" dirty="0"/>
              <a:t> of both the authors and journal staff. Such </a:t>
            </a:r>
            <a:r>
              <a:rPr lang="en-IN" dirty="0" err="1"/>
              <a:t>behavior</a:t>
            </a:r>
            <a:r>
              <a:rPr lang="en-IN" dirty="0"/>
              <a:t> is called impact factor boosting, and was reported to involve even the top-tier journals. Specifically the high-ranking journals of medical science, including the Lancet, JAMA and New England Journal of Medicine, are thought to be associated with such </a:t>
            </a:r>
            <a:r>
              <a:rPr lang="en-IN" dirty="0" err="1"/>
              <a:t>behavior</a:t>
            </a:r>
            <a:r>
              <a:rPr lang="en-IN" dirty="0"/>
              <a:t>, with up to 30% of citations to these journals being generated by commissioned opinion articles </a:t>
            </a:r>
          </a:p>
        </p:txBody>
      </p:sp>
    </p:spTree>
    <p:extLst>
      <p:ext uri="{BB962C8B-B14F-4D97-AF65-F5344CB8AC3E}">
        <p14:creationId xmlns:p14="http://schemas.microsoft.com/office/powerpoint/2010/main" val="40209304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TotalTime>
  <Words>805</Words>
  <Application>Microsoft Office PowerPoint</Application>
  <PresentationFormat>Widescreen</PresentationFormat>
  <Paragraphs>36</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Citations</vt:lpstr>
      <vt:lpstr>Citation</vt:lpstr>
      <vt:lpstr>Importance</vt:lpstr>
      <vt:lpstr>Content</vt:lpstr>
      <vt:lpstr>Unique Identifiers</vt:lpstr>
      <vt:lpstr>Systems</vt:lpstr>
      <vt:lpstr>Vancouver system</vt:lpstr>
      <vt:lpstr>Parenthetical referencing</vt:lpstr>
      <vt:lpstr>Issues</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Citations</dc:title>
  <dc:creator>Dinesh</dc:creator>
  <cp:lastModifiedBy>Dinesh Ganotra</cp:lastModifiedBy>
  <cp:revision>6</cp:revision>
  <dcterms:created xsi:type="dcterms:W3CDTF">2016-11-23T03:09:59Z</dcterms:created>
  <dcterms:modified xsi:type="dcterms:W3CDTF">2020-12-03T03:43:30Z</dcterms:modified>
</cp:coreProperties>
</file>