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  <p:sldId id="269" r:id="rId14"/>
    <p:sldId id="268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7" d="100"/>
          <a:sy n="77" d="100"/>
        </p:scale>
        <p:origin x="26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558129" y="434162"/>
            <a:ext cx="11075745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963168" y="1820206"/>
            <a:ext cx="103632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963168" y="3685032"/>
            <a:ext cx="103632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16143-E03C-4CFD-AFDC-14E5BDEA754C}" type="datetimeFigureOut">
              <a:rPr lang="en-US" smtClean="0"/>
              <a:pPr/>
              <a:t>11/9/2022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0560" y="530352"/>
            <a:ext cx="10911840" cy="4187952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3E54A-A8CA-48C1-9504-691B58049D29}" type="datetimeFigureOut">
              <a:rPr lang="en-US" smtClean="0"/>
              <a:pPr/>
              <a:t>11/9/2022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533405"/>
            <a:ext cx="2641600" cy="5257799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1200" y="533403"/>
            <a:ext cx="7924800" cy="525780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6C806-BBF7-471C-9527-881CE2266695}" type="datetimeFigureOut">
              <a:rPr lang="en-US" smtClean="0"/>
              <a:pPr/>
              <a:t>11/9/2022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41879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4063-DF36-4330-A365-08DA1FA5B7D6}" type="datetimeFigureOut">
              <a:rPr lang="en-US" smtClean="0"/>
              <a:pPr/>
              <a:t>11/9/2022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558129" y="434163"/>
            <a:ext cx="11075745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459" y="4928616"/>
            <a:ext cx="1091184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4459" y="5624484"/>
            <a:ext cx="1091184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A7C6C-0F39-4D70-8E8D-FE5B9C95FA73}" type="datetimeFigureOut">
              <a:rPr lang="en-US" smtClean="0"/>
              <a:pPr/>
              <a:t>11/9/2022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40480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A4AC-08CC-42CE-BD01-C191750A04EC}" type="datetimeFigureOut">
              <a:rPr lang="en-US" smtClean="0"/>
              <a:pPr/>
              <a:t>11/9/2022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632" y="579438"/>
            <a:ext cx="524256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02892" y="579438"/>
            <a:ext cx="524256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80963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289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7A723-92A7-435B-B681-F25B092FEFEB}" type="datetimeFigureOut">
              <a:rPr lang="en-US" smtClean="0"/>
              <a:pPr/>
              <a:t>11/9/2022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70639-886C-4FCF-9EAB-ABB5DA3F3F4A}" type="datetimeFigureOut">
              <a:rPr lang="en-US" smtClean="0"/>
              <a:pPr/>
              <a:t>11/9/2022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30651-31F4-45D2-98AE-A2108F41BC07}" type="datetimeFigureOut">
              <a:rPr lang="en-US" smtClean="0"/>
              <a:pPr/>
              <a:t>11/9/2022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5045" y="533400"/>
            <a:ext cx="39624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7385129" y="1447802"/>
            <a:ext cx="39624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015163" y="930144"/>
            <a:ext cx="6168212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3789A-C914-4DB1-8815-80B5EC7335C5}" type="datetimeFigureOut">
              <a:rPr lang="en-US" smtClean="0"/>
              <a:pPr/>
              <a:t>11/9/2022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8534401" y="434162"/>
            <a:ext cx="3099473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012056"/>
            <a:ext cx="109728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8616949" y="533400"/>
            <a:ext cx="298704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440AA-91A0-436F-8FDB-C0F939DCAE21}" type="datetimeFigureOut">
              <a:rPr lang="en-US" smtClean="0"/>
              <a:pPr/>
              <a:t>11/9/2022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61973" y="435768"/>
            <a:ext cx="7900416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558129" y="434162"/>
            <a:ext cx="11075745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670560" y="4985590"/>
            <a:ext cx="1091184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70560" y="530352"/>
            <a:ext cx="1091184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5035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E59FD0C-5451-4CA0-86AF-E70AE3279989}" type="datetimeFigureOut">
              <a:rPr lang="en-US" smtClean="0"/>
              <a:pPr/>
              <a:t>11/9/2022</a:t>
            </a:fld>
            <a:endParaRPr lang="en-US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8083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1131104" y="61118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/>
              <a:t>ANOVA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Analysis of Variance</a:t>
            </a:r>
          </a:p>
        </p:txBody>
      </p:sp>
    </p:spTree>
    <p:extLst>
      <p:ext uri="{BB962C8B-B14F-4D97-AF65-F5344CB8AC3E}">
        <p14:creationId xmlns:p14="http://schemas.microsoft.com/office/powerpoint/2010/main" val="31503402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6802" y="470346"/>
            <a:ext cx="10911840" cy="1051560"/>
          </a:xfrm>
        </p:spPr>
        <p:txBody>
          <a:bodyPr/>
          <a:lstStyle/>
          <a:p>
            <a:r>
              <a:rPr lang="en-IN" dirty="0"/>
              <a:t>SS for total variance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814034" y="1931830"/>
                <a:ext cx="3868688" cy="6707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𝑆𝑆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𝑓𝑜𝑟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𝑡𝑜𝑡𝑎𝑙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𝑣𝑎𝑟𝑖𝑎𝑛𝑐𝑒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n-IN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IN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IN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IN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IN" b="0" i="1" smtClean="0">
                                          <a:latin typeface="Cambria Math" panose="02040503050406030204" pitchFamily="18" charset="0"/>
                                        </a:rPr>
                                        <m:t>𝑖𝑗</m:t>
                                      </m:r>
                                    </m:sub>
                                  </m:sSub>
                                  <m:r>
                                    <a:rPr lang="en-IN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̿"/>
                                      <m:ctrlPr>
                                        <a:rPr lang="en-IN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IN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acc>
                                </m:e>
                              </m:d>
                            </m:e>
                            <m:sup>
                              <m: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4034" y="1931830"/>
                <a:ext cx="3868688" cy="670761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2389032" y="3012515"/>
                <a:ext cx="516558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i="1" smtClean="0">
                          <a:latin typeface="Cambria Math" panose="02040503050406030204" pitchFamily="18" charset="0"/>
                        </a:rPr>
                        <m:t>𝑆𝑆</m:t>
                      </m:r>
                      <m:r>
                        <a:rPr lang="en-IN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IN" i="1" smtClean="0">
                          <a:latin typeface="Cambria Math" panose="02040503050406030204" pitchFamily="18" charset="0"/>
                        </a:rPr>
                        <m:t>𝑓𝑜𝑟</m:t>
                      </m:r>
                      <m:r>
                        <a:rPr lang="en-IN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IN" i="1" smtClean="0">
                          <a:latin typeface="Cambria Math" panose="02040503050406030204" pitchFamily="18" charset="0"/>
                        </a:rPr>
                        <m:t>𝑡𝑜𝑡𝑎𝑙</m:t>
                      </m:r>
                      <m:r>
                        <a:rPr lang="en-IN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IN" i="1" smtClean="0">
                          <a:latin typeface="Cambria Math" panose="02040503050406030204" pitchFamily="18" charset="0"/>
                        </a:rPr>
                        <m:t>𝑣𝑎𝑟𝑖𝑎𝑛𝑐𝑒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𝑆𝑆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𝑏𝑒𝑡𝑤𝑒𝑒𝑛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IN" i="1">
                          <a:latin typeface="Cambria Math" panose="02040503050406030204" pitchFamily="18" charset="0"/>
                        </a:rPr>
                        <m:t>𝑆𝑆</m:t>
                      </m:r>
                      <m:r>
                        <a:rPr lang="en-IN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𝑤𝑖𝑡h𝑖𝑛</m:t>
                      </m:r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9032" y="3012515"/>
                <a:ext cx="5165580" cy="369332"/>
              </a:xfrm>
              <a:prstGeom prst="rect">
                <a:avLst/>
              </a:prstGeom>
              <a:blipFill rotWithShape="0">
                <a:blip r:embed="rId3"/>
                <a:stretch>
                  <a:fillRect b="-1639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3459292" y="3791771"/>
                <a:ext cx="302505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IN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IN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IN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d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9292" y="3791771"/>
                <a:ext cx="3025059" cy="36933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690957" y="5381222"/>
                <a:ext cx="2561727" cy="52597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𝑟𝑎𝑡𝑖𝑜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IN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𝑀𝑆</m:t>
                          </m:r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𝑏𝑒𝑡𝑤𝑒𝑒𝑛</m:t>
                          </m:r>
                        </m:num>
                        <m:den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𝑀𝑆</m:t>
                          </m:r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𝑤𝑖𝑡h𝑖𝑛</m:t>
                          </m:r>
                        </m:den>
                      </m:f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0957" y="5381222"/>
                <a:ext cx="2561727" cy="525978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740492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324" y="696223"/>
            <a:ext cx="10911840" cy="1051560"/>
          </a:xfrm>
        </p:spPr>
        <p:txBody>
          <a:bodyPr/>
          <a:lstStyle/>
          <a:p>
            <a:r>
              <a:rPr lang="en-IN" dirty="0"/>
              <a:t>Table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3" name="Table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09530655"/>
                  </p:ext>
                </p:extLst>
              </p:nvPr>
            </p:nvGraphicFramePr>
            <p:xfrm>
              <a:off x="1080772" y="2005511"/>
              <a:ext cx="9697790" cy="298007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939558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939558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54289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2336226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1939558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</a:tblGrid>
                  <a:tr h="697698"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Source of variation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Sum of Squares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Degrees</a:t>
                          </a:r>
                          <a:r>
                            <a:rPr lang="en-IN" baseline="0" dirty="0"/>
                            <a:t> of Freedom</a:t>
                          </a:r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Mean Square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F-ratio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69769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N" dirty="0"/>
                            <a:t>Between</a:t>
                          </a:r>
                          <a:r>
                            <a:rPr lang="en-IN" baseline="0" dirty="0"/>
                            <a:t> Samples</a:t>
                          </a:r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N" dirty="0"/>
                            <a:t>SS between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N" dirty="0"/>
                            <a:t>k-1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IN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IN" b="0" i="1" smtClean="0">
                                        <a:latin typeface="Cambria Math" panose="02040503050406030204" pitchFamily="18" charset="0"/>
                                      </a:rPr>
                                      <m:t>𝑆𝑆</m:t>
                                    </m:r>
                                    <m:r>
                                      <a:rPr lang="en-IN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IN" b="0" i="1" smtClean="0">
                                        <a:latin typeface="Cambria Math" panose="02040503050406030204" pitchFamily="18" charset="0"/>
                                      </a:rPr>
                                      <m:t>𝑏𝑒𝑡𝑤𝑒𝑒𝑛</m:t>
                                    </m:r>
                                  </m:num>
                                  <m:den>
                                    <m:r>
                                      <a:rPr lang="en-IN" b="0" i="1" smtClean="0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  <m:r>
                                      <a:rPr lang="en-IN" b="0" i="1" smtClean="0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IN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IN" b="0" i="1" smtClean="0">
                                        <a:latin typeface="Cambria Math" panose="02040503050406030204" pitchFamily="18" charset="0"/>
                                      </a:rPr>
                                      <m:t>𝑀𝑆</m:t>
                                    </m:r>
                                    <m:r>
                                      <a:rPr lang="en-IN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IN" b="0" i="1" smtClean="0">
                                        <a:latin typeface="Cambria Math" panose="02040503050406030204" pitchFamily="18" charset="0"/>
                                      </a:rPr>
                                      <m:t>𝑏𝑒𝑡𝑤𝑒𝑒𝑛</m:t>
                                    </m:r>
                                  </m:num>
                                  <m:den>
                                    <m:r>
                                      <a:rPr lang="en-IN" b="0" i="1" smtClean="0">
                                        <a:latin typeface="Cambria Math" panose="02040503050406030204" pitchFamily="18" charset="0"/>
                                      </a:rPr>
                                      <m:t>𝑀𝑆</m:t>
                                    </m:r>
                                    <m:r>
                                      <a:rPr lang="en-IN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IN" b="0" i="1" smtClean="0">
                                        <a:latin typeface="Cambria Math" panose="02040503050406030204" pitchFamily="18" charset="0"/>
                                      </a:rPr>
                                      <m:t>𝑤𝑖𝑡h𝑖𝑛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0422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N" dirty="0"/>
                            <a:t>Within samples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N" dirty="0"/>
                            <a:t>SS within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N" dirty="0"/>
                            <a:t>n-k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IN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IN" b="0" i="1" smtClean="0">
                                        <a:latin typeface="Cambria Math" panose="02040503050406030204" pitchFamily="18" charset="0"/>
                                      </a:rPr>
                                      <m:t>𝑆𝑆</m:t>
                                    </m:r>
                                    <m:r>
                                      <a:rPr lang="en-IN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IN" b="0" i="1" smtClean="0">
                                        <a:latin typeface="Cambria Math" panose="02040503050406030204" pitchFamily="18" charset="0"/>
                                      </a:rPr>
                                      <m:t>𝑤𝑖𝑡h𝑖𝑛</m:t>
                                    </m:r>
                                  </m:num>
                                  <m:den>
                                    <m:r>
                                      <a:rPr lang="en-IN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  <m:r>
                                      <a:rPr lang="en-IN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IN" b="0" i="1" smtClean="0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0422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N" dirty="0"/>
                            <a:t>Total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chr m:val="∑"/>
                                    <m:subHide m:val="on"/>
                                    <m:supHide m:val="on"/>
                                    <m:ctrlPr>
                                      <a:rPr lang="en-IN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sSup>
                                      <m:sSupPr>
                                        <m:ctrlPr>
                                          <a:rPr lang="en-IN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d>
                                          <m:dPr>
                                            <m:ctrlPr>
                                              <a:rPr lang="en-IN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sSub>
                                              <m:sSubPr>
                                                <m:ctrlPr>
                                                  <a:rPr lang="en-IN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IN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𝑥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IN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𝑖𝑗</m:t>
                                                </m:r>
                                              </m:sub>
                                            </m:sSub>
                                            <m:r>
                                              <a:rPr lang="en-IN" b="0" i="1" smtClean="0"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acc>
                                              <m:accPr>
                                                <m:chr m:val="̿"/>
                                                <m:ctrlPr>
                                                  <a:rPr lang="en-IN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accPr>
                                              <m:e>
                                                <m:r>
                                                  <a:rPr lang="en-IN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𝑥</m:t>
                                                </m:r>
                                              </m:e>
                                            </m:acc>
                                          </m:e>
                                        </m:d>
                                      </m:e>
                                      <m:sup>
                                        <m:r>
                                          <a:rPr lang="en-IN" b="0" i="1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e>
                                </m:nary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N" dirty="0"/>
                            <a:t>n-1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3" name="Table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09530655"/>
                  </p:ext>
                </p:extLst>
              </p:nvPr>
            </p:nvGraphicFramePr>
            <p:xfrm>
              <a:off x="1080772" y="2005511"/>
              <a:ext cx="9697790" cy="298007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939558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939558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54289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2336226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1939558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</a:tblGrid>
                  <a:tr h="914400"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Source of variation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Sum of Squares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Degrees</a:t>
                          </a:r>
                          <a:r>
                            <a:rPr lang="en-IN" baseline="0" dirty="0"/>
                            <a:t> of Freedom</a:t>
                          </a:r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Mean Square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F-ratio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69769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N" dirty="0"/>
                            <a:t>Between</a:t>
                          </a:r>
                          <a:r>
                            <a:rPr lang="en-IN" baseline="0" dirty="0"/>
                            <a:t> Samples</a:t>
                          </a:r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N" dirty="0"/>
                            <a:t>SS between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N" dirty="0"/>
                            <a:t>k-1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32031" t="-134783" r="-83854" b="-19739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400943" t="-134783" r="-1258" b="-19739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61226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N" dirty="0"/>
                            <a:t>Within samples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N" dirty="0"/>
                            <a:t>SS within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N" dirty="0"/>
                            <a:t>n-k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32031" t="-267327" r="-83854" b="-1247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75571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N" dirty="0"/>
                            <a:t>Total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000" t="-299194" r="-300627" b="-16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N" dirty="0"/>
                            <a:t>n-1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4323855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738" y="1490320"/>
            <a:ext cx="9692640" cy="1325562"/>
          </a:xfrm>
        </p:spPr>
        <p:txBody>
          <a:bodyPr>
            <a:noAutofit/>
          </a:bodyPr>
          <a:lstStyle/>
          <a:p>
            <a:pPr algn="just"/>
            <a:r>
              <a:rPr lang="en-IN" sz="2400" dirty="0"/>
              <a:t>Per acre production data for three varieties of wheat are , each grown on 4 plots are shown here. State if the variety differences are significant. 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2108679"/>
              </p:ext>
            </p:extLst>
          </p:nvPr>
        </p:nvGraphicFramePr>
        <p:xfrm>
          <a:off x="2118174" y="3735430"/>
          <a:ext cx="8128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Plot of land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49758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15521" t="28301" r="15983" b="8206"/>
          <a:stretch/>
        </p:blipFill>
        <p:spPr>
          <a:xfrm>
            <a:off x="564312" y="489398"/>
            <a:ext cx="9918833" cy="5169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12331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8750" y="296946"/>
            <a:ext cx="10911840" cy="1051560"/>
          </a:xfrm>
        </p:spPr>
        <p:txBody>
          <a:bodyPr/>
          <a:lstStyle/>
          <a:p>
            <a:r>
              <a:rPr lang="en-IN" dirty="0"/>
              <a:t>Results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13003497"/>
                  </p:ext>
                </p:extLst>
              </p:nvPr>
            </p:nvGraphicFramePr>
            <p:xfrm>
              <a:off x="656822" y="2496948"/>
              <a:ext cx="9697790" cy="242054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939558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939558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54289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2336226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1939558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</a:tblGrid>
                  <a:tr h="697698"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Source of variation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Sum of Squares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Degrees</a:t>
                          </a:r>
                          <a:r>
                            <a:rPr lang="en-IN" baseline="0" dirty="0"/>
                            <a:t> of Freedom</a:t>
                          </a:r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Mean Square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/>
                            <a:t>F-ratio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69769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N" dirty="0"/>
                            <a:t>Between</a:t>
                          </a:r>
                          <a:r>
                            <a:rPr lang="en-IN" baseline="0" dirty="0"/>
                            <a:t> Samples</a:t>
                          </a:r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N" dirty="0"/>
                            <a:t>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N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N" dirty="0"/>
                            <a:t>1.5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0422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N" dirty="0"/>
                            <a:t>Within samples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N" dirty="0"/>
                            <a:t>24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N" dirty="0"/>
                            <a:t>9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2.67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0422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N" dirty="0"/>
                            <a:t>Total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32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N" dirty="0"/>
                            <a:t>11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xmlns="" val="1913003497"/>
                  </p:ext>
                </p:extLst>
              </p:nvPr>
            </p:nvGraphicFramePr>
            <p:xfrm>
              <a:off x="656822" y="2496948"/>
              <a:ext cx="9697790" cy="22038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939558"/>
                    <a:gridCol w="1939558"/>
                    <a:gridCol w="1542890"/>
                    <a:gridCol w="2336226"/>
                    <a:gridCol w="1939558"/>
                  </a:tblGrid>
                  <a:tr h="697698">
                    <a:tc>
                      <a:txBody>
                        <a:bodyPr/>
                        <a:lstStyle/>
                        <a:p>
                          <a:r>
                            <a:rPr lang="en-IN" dirty="0" smtClean="0"/>
                            <a:t>Source of variation</a:t>
                          </a:r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 smtClean="0"/>
                            <a:t>Sum of Squares</a:t>
                          </a:r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 smtClean="0"/>
                            <a:t>Degrees</a:t>
                          </a:r>
                          <a:r>
                            <a:rPr lang="en-IN" baseline="0" dirty="0" smtClean="0"/>
                            <a:t> of Freedom</a:t>
                          </a:r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 smtClean="0"/>
                            <a:t>Mean Square</a:t>
                          </a:r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IN" dirty="0" smtClean="0"/>
                            <a:t>F-ratio</a:t>
                          </a:r>
                          <a:endParaRPr lang="en-IN" dirty="0"/>
                        </a:p>
                      </a:txBody>
                      <a:tcPr/>
                    </a:tc>
                  </a:tr>
                  <a:tr h="69769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N" dirty="0" smtClean="0"/>
                            <a:t>Between</a:t>
                          </a:r>
                          <a:r>
                            <a:rPr lang="en-IN" baseline="0" dirty="0" smtClean="0"/>
                            <a:t> Samples</a:t>
                          </a:r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N" dirty="0" smtClean="0"/>
                            <a:t>8</a:t>
                          </a:r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N" dirty="0" smtClean="0"/>
                            <a:t>2</a:t>
                          </a:r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232031" t="-104348" r="-83854" b="-1234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N" dirty="0" smtClean="0"/>
                            <a:t>1.5</a:t>
                          </a:r>
                          <a:endParaRPr lang="en-IN" dirty="0"/>
                        </a:p>
                      </a:txBody>
                      <a:tcPr/>
                    </a:tc>
                  </a:tr>
                  <a:tr h="40422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N" dirty="0" smtClean="0"/>
                            <a:t>Within samples</a:t>
                          </a:r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N" dirty="0" smtClean="0"/>
                            <a:t>24</a:t>
                          </a:r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N" dirty="0" smtClean="0"/>
                            <a:t>9</a:t>
                          </a:r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232031" t="-356061" r="-83854" b="-1151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IN" dirty="0"/>
                        </a:p>
                      </a:txBody>
                      <a:tcPr/>
                    </a:tc>
                  </a:tr>
                  <a:tr h="40422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N" dirty="0" smtClean="0"/>
                            <a:t>Total</a:t>
                          </a:r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100000" t="-449254" r="-300627" b="-134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N" dirty="0" smtClean="0"/>
                            <a:t>11</a:t>
                          </a:r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IN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4676080" y="5008741"/>
                <a:ext cx="162922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i="1">
                          <a:latin typeface="Cambria Math" panose="02040503050406030204" pitchFamily="18" charset="0"/>
                        </a:rPr>
                        <m:t>𝐹</m:t>
                      </m:r>
                      <m:d>
                        <m:dPr>
                          <m:ctrlPr>
                            <a:rPr lang="en-IN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2,9</m:t>
                          </m:r>
                        </m:e>
                      </m:d>
                      <m:r>
                        <a:rPr lang="en-IN" i="1">
                          <a:latin typeface="Cambria Math" panose="02040503050406030204" pitchFamily="18" charset="0"/>
                        </a:rPr>
                        <m:t>=4.26</m:t>
                      </m:r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6080" y="5008741"/>
                <a:ext cx="1629228" cy="36933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937299" y="1515876"/>
            <a:ext cx="92730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The calculated F value 1.5 is less than the table value 4.26 at 5% level with d. f. being 2, 9. Hence analysis supports the null hypothesis of  no difference of means. </a:t>
            </a:r>
          </a:p>
        </p:txBody>
      </p:sp>
    </p:spTree>
    <p:extLst>
      <p:ext uri="{BB962C8B-B14F-4D97-AF65-F5344CB8AC3E}">
        <p14:creationId xmlns:p14="http://schemas.microsoft.com/office/powerpoint/2010/main" val="1127077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Lets say you want to find if the beverage that people drink affects their reaction time.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1872" y="2497831"/>
            <a:ext cx="2638425" cy="17335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0803" y="2364481"/>
            <a:ext cx="1371600" cy="18669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2909" y="2426393"/>
            <a:ext cx="2619375" cy="17430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48800" y="354706"/>
            <a:ext cx="2133600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866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90306" y="2173778"/>
            <a:ext cx="6104312" cy="1051560"/>
          </a:xfrm>
        </p:spPr>
        <p:txBody>
          <a:bodyPr/>
          <a:lstStyle/>
          <a:p>
            <a:r>
              <a:rPr lang="en-IN" dirty="0"/>
              <a:t>Null hypotheses: H</a:t>
            </a:r>
            <a:r>
              <a:rPr lang="en-IN" sz="4000" baseline="-25000" dirty="0"/>
              <a:t>0</a:t>
            </a:r>
            <a:endParaRPr lang="en-IN" baseline="-2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8246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sz="3600" dirty="0"/>
              <a:t>The mean of all three groups is the same.</a:t>
            </a:r>
          </a:p>
        </p:txBody>
      </p:sp>
    </p:spTree>
    <p:extLst>
      <p:ext uri="{BB962C8B-B14F-4D97-AF65-F5344CB8AC3E}">
        <p14:creationId xmlns:p14="http://schemas.microsoft.com/office/powerpoint/2010/main" val="2678256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ontent Placeholder 9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952410289"/>
              </p:ext>
            </p:extLst>
          </p:nvPr>
        </p:nvGraphicFramePr>
        <p:xfrm>
          <a:off x="1262063" y="2330450"/>
          <a:ext cx="8799513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331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331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331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Water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Juice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Coffee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0661" y="499110"/>
            <a:ext cx="2638425" cy="17335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9592" y="365760"/>
            <a:ext cx="1371600" cy="18669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41698" y="427672"/>
            <a:ext cx="2619375" cy="17430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920539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ontent Placeholder 9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331726646"/>
              </p:ext>
            </p:extLst>
          </p:nvPr>
        </p:nvGraphicFramePr>
        <p:xfrm>
          <a:off x="1262063" y="2330450"/>
          <a:ext cx="8799513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331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331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331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Water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Juice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Coffee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37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0661" y="499110"/>
            <a:ext cx="2638425" cy="17335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9592" y="365760"/>
            <a:ext cx="1371600" cy="18669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41698" y="427672"/>
            <a:ext cx="2619375" cy="17430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0248009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939900" y="669702"/>
            <a:ext cx="8397283" cy="1223492"/>
          </a:xfrm>
        </p:spPr>
        <p:txBody>
          <a:bodyPr>
            <a:normAutofit fontScale="90000"/>
          </a:bodyPr>
          <a:lstStyle/>
          <a:p>
            <a:r>
              <a:rPr lang="en-IN" sz="2400" dirty="0"/>
              <a:t>Figure out how much of the total  variance comes from:</a:t>
            </a:r>
            <a:br>
              <a:rPr lang="en-IN" sz="2400" dirty="0"/>
            </a:br>
            <a:r>
              <a:rPr lang="en-IN" sz="2400" dirty="0"/>
              <a:t>The variance between the groups</a:t>
            </a:r>
            <a:br>
              <a:rPr lang="en-IN" sz="2400" dirty="0"/>
            </a:br>
            <a:r>
              <a:rPr lang="en-IN" sz="2400" dirty="0"/>
              <a:t>The variance within the groups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295104" y="3606085"/>
                <a:ext cx="2069284" cy="57451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IN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𝑏𝑒𝑡𝑤𝑒𝑒𝑛</m:t>
                          </m:r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𝑔𝑟𝑜𝑢𝑝</m:t>
                          </m:r>
                        </m:num>
                        <m:den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𝑤𝑖𝑡h𝑖𝑛</m:t>
                          </m:r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𝑔𝑟𝑜𝑢𝑝</m:t>
                          </m:r>
                        </m:den>
                      </m:f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5104" y="3606085"/>
                <a:ext cx="2069284" cy="574516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/>
          <p:cNvSpPr/>
          <p:nvPr/>
        </p:nvSpPr>
        <p:spPr>
          <a:xfrm>
            <a:off x="1360867" y="4847651"/>
            <a:ext cx="79763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/>
              <a:t>The larger this number is , it is more likely the groups have different means. ( reject H</a:t>
            </a:r>
            <a:r>
              <a:rPr lang="en-IN" baseline="-25000" dirty="0"/>
              <a:t>0</a:t>
            </a:r>
            <a:r>
              <a:rPr lang="en-IN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79720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0313" y="604783"/>
            <a:ext cx="10911840" cy="1051560"/>
          </a:xfrm>
        </p:spPr>
        <p:txBody>
          <a:bodyPr/>
          <a:lstStyle/>
          <a:p>
            <a:r>
              <a:rPr lang="en-IN" dirty="0"/>
              <a:t>Data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685245" y="2331075"/>
                <a:ext cx="2498954" cy="146892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5"/>
                                <m:mcJc m:val="center"/>
                              </m:mcPr>
                            </m:mc>
                          </m:mcs>
                          <m:ctrlPr>
                            <a:rPr lang="en-IN" i="1" smtClean="0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sSub>
                              <m:sSubPr>
                                <m:ctrlPr>
                                  <a:rPr lang="en-IN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11</m:t>
                                </m:r>
                              </m:sub>
                            </m:sSub>
                          </m:e>
                          <m:e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  <m:e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  <m:e/>
                          <m:e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41</m:t>
                                </m:r>
                              </m:sub>
                            </m:sSub>
                          </m:e>
                        </m:mr>
                        <m:mr>
                          <m:e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  <m:e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22</m:t>
                                </m:r>
                              </m:sub>
                            </m:sSub>
                          </m:e>
                          <m:e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32</m:t>
                                </m:r>
                              </m:sub>
                            </m:sSub>
                          </m:e>
                          <m:e/>
                          <m:e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mr>
                        <m:mr>
                          <m:e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</m:e>
                          <m:e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23</m:t>
                                </m:r>
                              </m:sub>
                            </m:sSub>
                          </m:e>
                          <m:e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33</m:t>
                                </m:r>
                              </m:sub>
                            </m:sSub>
                          </m:e>
                          <m:e/>
                          <m:e/>
                        </m:mr>
                        <m:mr>
                          <m:e/>
                          <m:e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24</m:t>
                                </m:r>
                              </m:sub>
                            </m:sSub>
                          </m:e>
                          <m:e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34</m:t>
                                </m:r>
                              </m:sub>
                            </m:sSub>
                          </m:e>
                          <m:e/>
                          <m:e/>
                        </m:mr>
                        <m:mr>
                          <m:e/>
                          <m:e/>
                          <m:e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35</m:t>
                                </m:r>
                              </m:sub>
                            </m:sSub>
                          </m:e>
                          <m:e/>
                          <m:e/>
                        </m:mr>
                      </m:m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5245" y="2331075"/>
                <a:ext cx="2498954" cy="1468928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8547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0737" y="538218"/>
            <a:ext cx="10658298" cy="1325562"/>
          </a:xfrm>
        </p:spPr>
        <p:txBody>
          <a:bodyPr>
            <a:normAutofit/>
          </a:bodyPr>
          <a:lstStyle/>
          <a:p>
            <a:r>
              <a:rPr lang="en-IN" sz="3600" dirty="0"/>
              <a:t>Sum of squares for variance between the samples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247364" y="2313236"/>
                <a:ext cx="603652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𝑆𝑆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𝑏𝑒𝑡𝑤𝑒𝑒𝑛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I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b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p>
                        <m:sSupPr>
                          <m:ctrlPr>
                            <a:rPr lang="en-IN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IN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̅"/>
                                      <m:ctrlPr>
                                        <a:rPr lang="en-IN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IN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IN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acc>
                                <m:accPr>
                                  <m:chr m:val="̿"/>
                                  <m:ctrlPr>
                                    <a:rPr lang="en-IN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IN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</m:e>
                          </m:d>
                        </m:e>
                        <m:sup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IN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b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p>
                        <m:sSupPr>
                          <m:ctrlPr>
                            <a:rPr lang="en-IN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IN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IN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̅"/>
                                      <m:ctrlPr>
                                        <a:rPr lang="en-IN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IN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IN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IN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acc>
                                <m:accPr>
                                  <m:chr m:val="̿"/>
                                  <m:ctrlPr>
                                    <a:rPr lang="en-IN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IN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</m:e>
                          </m:d>
                        </m:e>
                        <m:sup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+…+</m:t>
                      </m:r>
                      <m:sSub>
                        <m:sSubPr>
                          <m:ctrlPr>
                            <a:rPr lang="en-IN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b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sSup>
                        <m:sSupPr>
                          <m:ctrlPr>
                            <a:rPr lang="en-IN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IN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IN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̅"/>
                                      <m:ctrlPr>
                                        <a:rPr lang="en-IN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IN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IN" b="0" i="1" smtClean="0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  <m:r>
                                <a:rPr lang="en-IN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acc>
                                <m:accPr>
                                  <m:chr m:val="̿"/>
                                  <m:ctrlPr>
                                    <a:rPr lang="en-IN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IN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</m:e>
                          </m:d>
                        </m:e>
                        <m:sup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7364" y="2313236"/>
                <a:ext cx="6036524" cy="276999"/>
              </a:xfrm>
              <a:prstGeom prst="rect">
                <a:avLst/>
              </a:prstGeom>
              <a:blipFill rotWithShape="0">
                <a:blip r:embed="rId2"/>
                <a:stretch>
                  <a:fillRect l="-707" t="-21739" r="-2828" b="-1956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2247364" y="3153978"/>
                <a:ext cx="6548075" cy="6707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𝑆𝑆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𝑤𝑖𝑡h𝑖𝑛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n-IN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IN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IN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IN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IN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IN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  <m:r>
                                        <a:rPr lang="en-IN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IN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IN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acc>
                                        <m:accPr>
                                          <m:chr m:val="̅"/>
                                          <m:ctrlPr>
                                            <a:rPr lang="en-IN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IN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a:rPr lang="en-IN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IN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+</m:t>
                      </m:r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n-IN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IN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IN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IN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IN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IN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  <m:r>
                                        <a:rPr lang="en-IN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IN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IN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acc>
                                        <m:accPr>
                                          <m:chr m:val="̅"/>
                                          <m:ctrlPr>
                                            <a:rPr lang="en-IN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IN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a:rPr lang="en-IN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IN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+…+</m:t>
                      </m:r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n-IN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IN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IN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IN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IN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IN" b="0" i="1" smtClean="0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  <m:r>
                                        <a:rPr lang="en-IN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IN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IN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acc>
                                        <m:accPr>
                                          <m:chr m:val="̅"/>
                                          <m:ctrlPr>
                                            <a:rPr lang="en-IN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IN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a:rPr lang="en-IN" b="0" i="1" smtClean="0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IN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IN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7364" y="3153978"/>
                <a:ext cx="6548075" cy="67076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599472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6153" y="355401"/>
            <a:ext cx="10911840" cy="1051560"/>
          </a:xfrm>
        </p:spPr>
        <p:txBody>
          <a:bodyPr/>
          <a:lstStyle/>
          <a:p>
            <a:r>
              <a:rPr lang="en-IN" dirty="0"/>
              <a:t>Mean Square between samples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805707" y="2768957"/>
                <a:ext cx="2769284" cy="52411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𝑀𝑆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𝑏𝑒𝑡𝑤𝑒𝑒𝑛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IN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𝑆𝑆</m:t>
                          </m:r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𝑏𝑒𝑡𝑤𝑒𝑒𝑛</m:t>
                          </m:r>
                        </m:num>
                        <m:den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den>
                      </m:f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5707" y="2768957"/>
                <a:ext cx="2769284" cy="524118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3996464" y="4239570"/>
                <a:ext cx="2387770" cy="52591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𝑀𝑆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𝑤𝑖𝑡h𝑖𝑛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IN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𝑆𝑆</m:t>
                          </m:r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𝑤𝑖𝑡h𝑖𝑛</m:t>
                          </m:r>
                        </m:num>
                        <m:den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den>
                      </m:f>
                    </m:oMath>
                  </m:oMathPara>
                </a14:m>
                <a:endParaRPr lang="en-IN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6464" y="4239570"/>
                <a:ext cx="2387770" cy="52591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070096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146</TotalTime>
  <Words>342</Words>
  <Application>Microsoft Office PowerPoint</Application>
  <PresentationFormat>Widescreen</PresentationFormat>
  <Paragraphs>116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Cambria Math</vt:lpstr>
      <vt:lpstr>Verdana</vt:lpstr>
      <vt:lpstr>Wingdings 2</vt:lpstr>
      <vt:lpstr>Aspect</vt:lpstr>
      <vt:lpstr>ANOVA</vt:lpstr>
      <vt:lpstr>Lets say you want to find if the beverage that people drink affects their reaction time.</vt:lpstr>
      <vt:lpstr>Null hypotheses: H0</vt:lpstr>
      <vt:lpstr>PowerPoint Presentation</vt:lpstr>
      <vt:lpstr>PowerPoint Presentation</vt:lpstr>
      <vt:lpstr>Figure out how much of the total  variance comes from: The variance between the groups The variance within the groups</vt:lpstr>
      <vt:lpstr>Data</vt:lpstr>
      <vt:lpstr>Sum of squares for variance between the samples</vt:lpstr>
      <vt:lpstr>Mean Square between samples</vt:lpstr>
      <vt:lpstr>SS for total variance</vt:lpstr>
      <vt:lpstr>Table</vt:lpstr>
      <vt:lpstr>Per acre production data for three varieties of wheat are , each grown on 4 plots are shown here. State if the variety differences are significant. </vt:lpstr>
      <vt:lpstr>PowerPoint Presentation</vt:lpstr>
      <vt:lpstr>Results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ANOVA</dc:title>
  <dc:creator>Dinesh Ganotra</dc:creator>
  <cp:lastModifiedBy>Dinesh Ganotra</cp:lastModifiedBy>
  <cp:revision>18</cp:revision>
  <dcterms:created xsi:type="dcterms:W3CDTF">2015-11-26T04:52:09Z</dcterms:created>
  <dcterms:modified xsi:type="dcterms:W3CDTF">2022-11-09T04:56:01Z</dcterms:modified>
</cp:coreProperties>
</file>