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498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12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480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01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6829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10/20/2021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445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10/20/2021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02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830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764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09A250-FF31-4206-8172-F9D3106AACB1}" type="datetimeFigureOut">
              <a:rPr lang="en-US" smtClean="0"/>
              <a:pPr/>
              <a:t>10/20/2021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065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187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859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Research Metrics</a:t>
            </a:r>
          </a:p>
        </p:txBody>
      </p:sp>
    </p:spTree>
    <p:extLst>
      <p:ext uri="{BB962C8B-B14F-4D97-AF65-F5344CB8AC3E}">
        <p14:creationId xmlns:p14="http://schemas.microsoft.com/office/powerpoint/2010/main" val="1507527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600" dirty="0"/>
              <a:t>Does not account for number of authors of the paper</a:t>
            </a:r>
          </a:p>
          <a:p>
            <a:r>
              <a:rPr lang="en-IN" sz="3600" dirty="0"/>
              <a:t>Give the book the same count as articles</a:t>
            </a:r>
          </a:p>
          <a:p>
            <a:r>
              <a:rPr lang="en-IN" sz="3600" dirty="0"/>
              <a:t>It is a natural number which reduces the discriminatory power</a:t>
            </a:r>
          </a:p>
          <a:p>
            <a:endParaRPr lang="en-IN" sz="3600" dirty="0"/>
          </a:p>
          <a:p>
            <a:pPr marL="0" indent="0">
              <a:buNone/>
            </a:pP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477783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www.sciencegateway.org/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Rank</a:t>
            </a:r>
          </a:p>
          <a:p>
            <a:r>
              <a:rPr lang="en-IN" dirty="0"/>
              <a:t>High Impact Factor Journals</a:t>
            </a:r>
          </a:p>
        </p:txBody>
      </p:sp>
    </p:spTree>
    <p:extLst>
      <p:ext uri="{BB962C8B-B14F-4D97-AF65-F5344CB8AC3E}">
        <p14:creationId xmlns:p14="http://schemas.microsoft.com/office/powerpoint/2010/main" val="2847823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Impact factor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8" y="2011680"/>
            <a:ext cx="10246399" cy="4206240"/>
          </a:xfrm>
        </p:spPr>
        <p:txBody>
          <a:bodyPr>
            <a:normAutofit/>
          </a:bodyPr>
          <a:lstStyle/>
          <a:p>
            <a:r>
              <a:rPr lang="en-IN" sz="3600" dirty="0"/>
              <a:t>It is a measure reflecting the average number of citations to recent articles published in the journal.</a:t>
            </a:r>
          </a:p>
          <a:p>
            <a:r>
              <a:rPr lang="en-IN" sz="3600" dirty="0"/>
              <a:t>It was designed by Eugene Garfield: The founder of Institute for Scientific information. </a:t>
            </a:r>
          </a:p>
          <a:p>
            <a:r>
              <a:rPr lang="en-IN" sz="3600" dirty="0"/>
              <a:t>It is calculated yearly starting from 1975</a:t>
            </a:r>
          </a:p>
        </p:txBody>
      </p:sp>
    </p:spTree>
    <p:extLst>
      <p:ext uri="{BB962C8B-B14F-4D97-AF65-F5344CB8AC3E}">
        <p14:creationId xmlns:p14="http://schemas.microsoft.com/office/powerpoint/2010/main" val="1177299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Calculation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N" sz="2800" dirty="0"/>
              <a:t>In any  given year , the impact factor of a journal is the average number of citations received per paper published in  that journal during  the two  preceding  years. </a:t>
            </a:r>
          </a:p>
          <a:p>
            <a:endParaRPr lang="en-IN" sz="2800" dirty="0"/>
          </a:p>
          <a:p>
            <a:r>
              <a:rPr lang="en-IN" sz="2800" dirty="0"/>
              <a:t>A= number of times that all items published  in that journal in 2006 and 2007 were cited by  index publications  during 2008.</a:t>
            </a:r>
          </a:p>
          <a:p>
            <a:r>
              <a:rPr lang="en-IN" sz="2800" dirty="0"/>
              <a:t>B= total number of citable items published  by that journal in  2006 and 2007</a:t>
            </a:r>
          </a:p>
          <a:p>
            <a:r>
              <a:rPr lang="en-IN" sz="2800" dirty="0"/>
              <a:t>2008 impact factor = A/B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87592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Citable items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Articles </a:t>
            </a:r>
          </a:p>
          <a:p>
            <a:r>
              <a:rPr lang="en-IN" dirty="0"/>
              <a:t>Reviews</a:t>
            </a:r>
          </a:p>
          <a:p>
            <a:r>
              <a:rPr lang="en-IN" dirty="0"/>
              <a:t>Proceedings</a:t>
            </a:r>
          </a:p>
          <a:p>
            <a:r>
              <a:rPr lang="en-IN" dirty="0"/>
              <a:t>Notes</a:t>
            </a:r>
          </a:p>
          <a:p>
            <a:endParaRPr lang="en-IN" dirty="0"/>
          </a:p>
          <a:p>
            <a:r>
              <a:rPr lang="en-IN" dirty="0"/>
              <a:t>Excluded items:</a:t>
            </a:r>
          </a:p>
          <a:p>
            <a:pPr lvl="1"/>
            <a:r>
              <a:rPr lang="en-IN" dirty="0"/>
              <a:t>Editorials</a:t>
            </a:r>
          </a:p>
          <a:p>
            <a:pPr lvl="1"/>
            <a:r>
              <a:rPr lang="en-IN" dirty="0"/>
              <a:t>Letter to the editors</a:t>
            </a:r>
          </a:p>
        </p:txBody>
      </p:sp>
    </p:spTree>
    <p:extLst>
      <p:ext uri="{BB962C8B-B14F-4D97-AF65-F5344CB8AC3E}">
        <p14:creationId xmlns:p14="http://schemas.microsoft.com/office/powerpoint/2010/main" val="4212662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200" dirty="0"/>
              <a:t>Journals that are indexed starting with a   volume other  than the first volume will not get an impact factor until they have been indexed for three years. </a:t>
            </a:r>
          </a:p>
        </p:txBody>
      </p:sp>
    </p:spTree>
    <p:extLst>
      <p:ext uri="{BB962C8B-B14F-4D97-AF65-F5344CB8AC3E}">
        <p14:creationId xmlns:p14="http://schemas.microsoft.com/office/powerpoint/2010/main" val="771821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Factors affecting the impact factor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Irregular publications</a:t>
            </a:r>
          </a:p>
          <a:p>
            <a:r>
              <a:rPr lang="en-IN" dirty="0"/>
              <a:t>Dependent on academic discipline</a:t>
            </a:r>
          </a:p>
          <a:p>
            <a:r>
              <a:rPr lang="en-IN" dirty="0"/>
              <a:t>Taking mean of  citation is unjustified as certain papers are actually not cited at all.</a:t>
            </a:r>
          </a:p>
          <a:p>
            <a:r>
              <a:rPr lang="en-IN" dirty="0"/>
              <a:t>Editorial policies</a:t>
            </a:r>
          </a:p>
          <a:p>
            <a:pPr lvl="1"/>
            <a:r>
              <a:rPr lang="en-IN" dirty="0"/>
              <a:t>Review articles get cited more often</a:t>
            </a:r>
          </a:p>
          <a:p>
            <a:pPr lvl="1"/>
            <a:r>
              <a:rPr lang="en-IN" dirty="0"/>
              <a:t>Submission policy  of ‘invitation only’ to invite exclusively senior scientists</a:t>
            </a:r>
          </a:p>
          <a:p>
            <a:pPr lvl="1"/>
            <a:r>
              <a:rPr lang="en-IN" dirty="0"/>
              <a:t>Declining to publish unlikely  to be citied articles</a:t>
            </a:r>
          </a:p>
          <a:p>
            <a:pPr lvl="1"/>
            <a:r>
              <a:rPr lang="en-IN" dirty="0"/>
              <a:t>Spurious self citations</a:t>
            </a:r>
          </a:p>
        </p:txBody>
      </p:sp>
    </p:spTree>
    <p:extLst>
      <p:ext uri="{BB962C8B-B14F-4D97-AF65-F5344CB8AC3E}">
        <p14:creationId xmlns:p14="http://schemas.microsoft.com/office/powerpoint/2010/main" val="1875990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H-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/>
              <a:t>It is an index that attempts to measure the productivity and impact of  the published  work of a scientist or scholar. </a:t>
            </a:r>
          </a:p>
          <a:p>
            <a:pPr lvl="2"/>
            <a:r>
              <a:rPr lang="en-IN" sz="2400" dirty="0"/>
              <a:t>Suggested by Jorge E Hirsch</a:t>
            </a:r>
          </a:p>
          <a:p>
            <a:pPr lvl="2"/>
            <a:endParaRPr lang="en-IN" sz="2400" dirty="0"/>
          </a:p>
          <a:p>
            <a:r>
              <a:rPr lang="en-IN" sz="2800" dirty="0"/>
              <a:t>Definition</a:t>
            </a:r>
          </a:p>
          <a:p>
            <a:pPr lvl="1"/>
            <a:r>
              <a:rPr lang="en-IN" sz="2800" dirty="0"/>
              <a:t>A scholar has index h if h of his  /her N papers have at  least h citations each , and the other  N –h papers have no more  than h citations each.</a:t>
            </a:r>
          </a:p>
        </p:txBody>
      </p:sp>
    </p:spTree>
    <p:extLst>
      <p:ext uri="{BB962C8B-B14F-4D97-AF65-F5344CB8AC3E}">
        <p14:creationId xmlns:p14="http://schemas.microsoft.com/office/powerpoint/2010/main" val="3385001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482" y="705689"/>
            <a:ext cx="5511333" cy="5511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237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200" dirty="0"/>
              <a:t> Total number of papers do not disproportionally affect the count.</a:t>
            </a:r>
          </a:p>
        </p:txBody>
      </p:sp>
    </p:spTree>
    <p:extLst>
      <p:ext uri="{BB962C8B-B14F-4D97-AF65-F5344CB8AC3E}">
        <p14:creationId xmlns:p14="http://schemas.microsoft.com/office/powerpoint/2010/main" val="340877614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768</TotalTime>
  <Words>339</Words>
  <Application>Microsoft Office PowerPoint</Application>
  <PresentationFormat>Widescreen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Calibri Light</vt:lpstr>
      <vt:lpstr>Retrospect</vt:lpstr>
      <vt:lpstr>Research Metrics</vt:lpstr>
      <vt:lpstr>Impact factor</vt:lpstr>
      <vt:lpstr>Calculation</vt:lpstr>
      <vt:lpstr>Citable items </vt:lpstr>
      <vt:lpstr>PowerPoint Presentation</vt:lpstr>
      <vt:lpstr>Factors affecting the impact factor</vt:lpstr>
      <vt:lpstr>H- Index</vt:lpstr>
      <vt:lpstr>PowerPoint Presentation</vt:lpstr>
      <vt:lpstr>Advantages</vt:lpstr>
      <vt:lpstr>Disadvantages</vt:lpstr>
      <vt:lpstr>www.sciencegateway.org/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Dinesh Ganotra</dc:creator>
  <cp:lastModifiedBy>Dinesh Ganotra</cp:lastModifiedBy>
  <cp:revision>19</cp:revision>
  <dcterms:created xsi:type="dcterms:W3CDTF">2014-08-27T03:22:43Z</dcterms:created>
  <dcterms:modified xsi:type="dcterms:W3CDTF">2021-10-20T03:01:23Z</dcterms:modified>
</cp:coreProperties>
</file>