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8" r:id="rId14"/>
    <p:sldId id="280" r:id="rId15"/>
    <p:sldId id="276" r:id="rId16"/>
    <p:sldId id="279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22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59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92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89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62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088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35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67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304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E0DB4-7A51-44C3-9E8F-444C5B9EF07F}" type="slidenum">
              <a:rPr lang="en-US"/>
              <a:pPr/>
              <a:t>‹#›</a:t>
            </a:fld>
            <a:r>
              <a:rPr lang="en-US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372879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95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03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81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6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794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88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70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90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D38A1F-50AC-4041-A44B-0506219A4A09}" type="datetimeFigureOut">
              <a:rPr lang="en-IN" smtClean="0"/>
              <a:pPr/>
              <a:t>05-03-2025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5EB03F-E32F-4BFD-B48B-87F0FDA52C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467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236900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Randomized Block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Units are grouped into blocks based on a relevant characteristic. For example, if studying the effects of a new fertilizer on plant growth, the different blocks could represent different soil types. </a:t>
            </a:r>
            <a:endParaRPr lang="en-IN" dirty="0"/>
          </a:p>
          <a:p>
            <a:r>
              <a:rPr lang="en-US" dirty="0"/>
              <a:t> Within each block, the different treatments or conditions are randomly assigned to the experimental units.</a:t>
            </a:r>
          </a:p>
          <a:p>
            <a:r>
              <a:rPr lang="en-US" dirty="0"/>
              <a:t>Each treatment appears once within each block.</a:t>
            </a:r>
          </a:p>
          <a:p>
            <a:r>
              <a:rPr lang="en-US" dirty="0"/>
              <a:t>Random assignment helps mitigate the influence of any confounding variables within each block.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429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Example</a:t>
            </a:r>
            <a:br>
              <a:rPr lang="en-IN" sz="2400" dirty="0"/>
            </a:br>
            <a:r>
              <a:rPr lang="en-IN" sz="2400" dirty="0"/>
              <a:t>Suppose four different forms of a test were given to five students selected from five different IQ blocks. </a:t>
            </a:r>
            <a:br>
              <a:rPr lang="en-IN" sz="2400" dirty="0"/>
            </a:br>
            <a:endParaRPr lang="en-IN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233" y="1884782"/>
            <a:ext cx="6854559" cy="3465150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269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/>
              <a:t>Question</a:t>
            </a:r>
          </a:p>
          <a:p>
            <a:r>
              <a:rPr lang="en-IN" sz="2400" dirty="0"/>
              <a:t>What is the extraneous variable/factor here?  How is it nullified?  </a:t>
            </a:r>
          </a:p>
        </p:txBody>
      </p:sp>
    </p:spTree>
    <p:extLst>
      <p:ext uri="{BB962C8B-B14F-4D97-AF65-F5344CB8AC3E}">
        <p14:creationId xmlns:p14="http://schemas.microsoft.com/office/powerpoint/2010/main" val="365792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73487" y="0"/>
            <a:ext cx="11064826" cy="262682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Latin square design (L.S. design)</a:t>
            </a:r>
            <a:r>
              <a:rPr lang="en-US" b="1" dirty="0"/>
              <a:t> </a:t>
            </a:r>
          </a:p>
          <a:p>
            <a:pPr lvl="1" eaLnBrk="1" hangingPunct="1"/>
            <a:r>
              <a:rPr lang="en-US" b="1" dirty="0"/>
              <a:t>To control two sources of variables simultaneously.</a:t>
            </a:r>
          </a:p>
          <a:p>
            <a:pPr lvl="1" eaLnBrk="1" hangingPunct="1"/>
            <a:r>
              <a:rPr lang="en-US" b="1" dirty="0"/>
              <a:t>Treatment appears exactly once in each row and column of a grid, minimizing the potential confounding effects.</a:t>
            </a:r>
          </a:p>
          <a:p>
            <a:pPr lvl="1" eaLnBrk="1" hangingPunct="1"/>
            <a:r>
              <a:rPr lang="en-US" b="1" dirty="0"/>
              <a:t> The order in which the factors are presented could influence the results; a Latin Square design can help control for this order effect. </a:t>
            </a:r>
          </a:p>
          <a:p>
            <a:pPr lvl="1" eaLnBrk="1" hangingPunct="1"/>
            <a:r>
              <a:rPr lang="en-US" b="1" dirty="0"/>
              <a:t>Five types of fertilizers (A, B, C, D, and E) are to be studied on five different seeds and five different fertility levels</a:t>
            </a:r>
            <a:endParaRPr lang="en-US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8" y="2702387"/>
            <a:ext cx="5082542" cy="347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2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39EE-F0CF-9D70-F1B2-274A072F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Factorial Research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0BB35-6E1B-0333-4232-F4C2559A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784" y="3991568"/>
            <a:ext cx="4709054" cy="576262"/>
          </a:xfrm>
        </p:spPr>
        <p:txBody>
          <a:bodyPr/>
          <a:lstStyle/>
          <a:p>
            <a:r>
              <a:rPr lang="en-IN" dirty="0"/>
              <a:t>Independent Variable1:</a:t>
            </a:r>
          </a:p>
          <a:p>
            <a:r>
              <a:rPr lang="en-IN" dirty="0"/>
              <a:t>Teaching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F2AAC-3E22-2AD5-A055-C004D723F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918" y="4843278"/>
            <a:ext cx="4996923" cy="7844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Level 1: Traditional Lecture</a:t>
            </a:r>
          </a:p>
          <a:p>
            <a:r>
              <a:rPr lang="en-IN" dirty="0"/>
              <a:t>Level 2: Interactive Group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7A79B-2FAC-2BB3-BDC1-33D8453C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8152" y="3991568"/>
            <a:ext cx="4722813" cy="576262"/>
          </a:xfrm>
        </p:spPr>
        <p:txBody>
          <a:bodyPr/>
          <a:lstStyle/>
          <a:p>
            <a:r>
              <a:rPr lang="en-IN" dirty="0"/>
              <a:t>Independent Variable 2:</a:t>
            </a:r>
          </a:p>
          <a:p>
            <a:r>
              <a:rPr lang="en-IN" dirty="0"/>
              <a:t>Study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A7F3B-598C-49D3-722B-BEE654488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1892" y="4865123"/>
            <a:ext cx="4995334" cy="7625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Level 1: Quiet Library</a:t>
            </a:r>
          </a:p>
          <a:p>
            <a:r>
              <a:rPr lang="en-US" dirty="0"/>
              <a:t>Level 2: Noisy Coffee Shop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E3EB4-BFA3-A0E9-A510-515880B141BE}"/>
              </a:ext>
            </a:extLst>
          </p:cNvPr>
          <p:cNvSpPr txBox="1"/>
          <p:nvPr/>
        </p:nvSpPr>
        <p:spPr>
          <a:xfrm>
            <a:off x="685801" y="1752152"/>
            <a:ext cx="9784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Multiple variables and Interactions</a:t>
            </a:r>
          </a:p>
          <a:p>
            <a:r>
              <a:rPr lang="en-IN" sz="2800" dirty="0"/>
              <a:t>Examines the effect of </a:t>
            </a:r>
            <a:r>
              <a:rPr lang="en-IN" sz="2800" b="1" dirty="0">
                <a:solidFill>
                  <a:srgbClr val="FFFF00"/>
                </a:solidFill>
              </a:rPr>
              <a:t>two ore more independent variables simultaneously.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2CB7D-E132-3EF0-EB3E-021A14247BC8}"/>
              </a:ext>
            </a:extLst>
          </p:cNvPr>
          <p:cNvSpPr txBox="1"/>
          <p:nvPr/>
        </p:nvSpPr>
        <p:spPr>
          <a:xfrm>
            <a:off x="697784" y="5936403"/>
            <a:ext cx="9784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Example: Studying how different combinations of diet and exercise affect weight loss.</a:t>
            </a:r>
            <a:endParaRPr lang="en-IN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CAE-7165-C8D5-A87E-4075A880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29" y="872951"/>
            <a:ext cx="10131427" cy="1468800"/>
          </a:xfrm>
        </p:spPr>
        <p:txBody>
          <a:bodyPr/>
          <a:lstStyle/>
          <a:p>
            <a:r>
              <a:rPr lang="en-IN" dirty="0"/>
              <a:t>Example: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4E2905-7A19-6387-859E-8235B63E3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174" y="2898705"/>
            <a:ext cx="10131428" cy="860400"/>
          </a:xfrm>
        </p:spPr>
        <p:txBody>
          <a:bodyPr/>
          <a:lstStyle/>
          <a:p>
            <a:r>
              <a:rPr lang="en-IN" dirty="0"/>
              <a:t>Does the punishment depend upon the appearance of a person and type of crime  or LAW should be same for ALL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ADF3B60-FFA0-5A59-9E3E-35105D36268A}"/>
              </a:ext>
            </a:extLst>
          </p:cNvPr>
          <p:cNvSpPr txBox="1">
            <a:spLocks/>
          </p:cNvSpPr>
          <p:nvPr/>
        </p:nvSpPr>
        <p:spPr>
          <a:xfrm>
            <a:off x="669174" y="4316059"/>
            <a:ext cx="1013142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In the following two slides You need to decide what should be length of the sentence ( in Months) If these persons have </a:t>
            </a:r>
            <a:r>
              <a:rPr lang="en-IN" dirty="0" err="1"/>
              <a:t>commmited</a:t>
            </a:r>
            <a:r>
              <a:rPr lang="en-IN" dirty="0"/>
              <a:t> a (a) Swindle (B) Robbery</a:t>
            </a:r>
          </a:p>
        </p:txBody>
      </p:sp>
    </p:spTree>
    <p:extLst>
      <p:ext uri="{BB962C8B-B14F-4D97-AF65-F5344CB8AC3E}">
        <p14:creationId xmlns:p14="http://schemas.microsoft.com/office/powerpoint/2010/main" val="166209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9757A-88D8-955A-AC52-E3001F0DC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9" t="14788" r="54571" b="56606"/>
          <a:stretch/>
        </p:blipFill>
        <p:spPr>
          <a:xfrm>
            <a:off x="3657600" y="1433945"/>
            <a:ext cx="3927301" cy="37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90B6E4-93FF-0E7A-E422-CDDC80028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0" t="57191" r="54951" b="20116"/>
          <a:stretch/>
        </p:blipFill>
        <p:spPr>
          <a:xfrm>
            <a:off x="3759200" y="1921933"/>
            <a:ext cx="3826933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6" r="9529" b="8031"/>
          <a:stretch/>
        </p:blipFill>
        <p:spPr bwMode="auto">
          <a:xfrm>
            <a:off x="964277" y="701831"/>
            <a:ext cx="9160626" cy="524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052" t="15179" r="8136" b="6250"/>
          <a:stretch>
            <a:fillRect/>
          </a:stretch>
        </p:blipFill>
        <p:spPr bwMode="auto">
          <a:xfrm>
            <a:off x="914399" y="470263"/>
            <a:ext cx="10254343" cy="57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340AAC-0880-538E-4D4D-A77C92BA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Longitudinal and Cross-sectional studies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A5C0-BDEF-C57E-9878-CC2C4D3EA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036762"/>
          </a:xfrm>
        </p:spPr>
        <p:txBody>
          <a:bodyPr/>
          <a:lstStyle/>
          <a:p>
            <a:r>
              <a:rPr lang="en-IN" dirty="0"/>
              <a:t>Longitudinal studies</a:t>
            </a:r>
          </a:p>
          <a:p>
            <a:r>
              <a:rPr lang="en-US" dirty="0"/>
              <a:t> collection and analysis of data from the same subjects or participants over an extended period</a:t>
            </a:r>
            <a:endParaRPr lang="en-IN" dirty="0"/>
          </a:p>
          <a:p>
            <a:r>
              <a:rPr lang="en-US" dirty="0"/>
              <a:t>Health and aging study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DE1BE-4D1C-CFA0-0A9A-799EB995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2650067"/>
          </a:xfrm>
        </p:spPr>
        <p:txBody>
          <a:bodyPr/>
          <a:lstStyle/>
          <a:p>
            <a:r>
              <a:rPr lang="en-IN" dirty="0"/>
              <a:t>Cross Sectional Study</a:t>
            </a:r>
          </a:p>
          <a:p>
            <a:r>
              <a:rPr lang="en-US" dirty="0"/>
              <a:t>collecting data from a population or a sample at a single point in time.</a:t>
            </a:r>
          </a:p>
          <a:p>
            <a:r>
              <a:rPr lang="en-US" dirty="0"/>
              <a:t>Example: Examining the Relationship Between Physical Activity and Mental Well-being Among College Students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BB8A8-C598-077C-0091-E484941E1188}"/>
              </a:ext>
            </a:extLst>
          </p:cNvPr>
          <p:cNvSpPr txBox="1"/>
          <p:nvPr/>
        </p:nvSpPr>
        <p:spPr>
          <a:xfrm>
            <a:off x="3047308" y="5375210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Cohort Studies: In cohort studies, different groups (cohorts) of participants are studied.</a:t>
            </a:r>
          </a:p>
        </p:txBody>
      </p:sp>
    </p:spTree>
    <p:extLst>
      <p:ext uri="{BB962C8B-B14F-4D97-AF65-F5344CB8AC3E}">
        <p14:creationId xmlns:p14="http://schemas.microsoft.com/office/powerpoint/2010/main" val="51565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52A4-5350-9D20-6412-1B71A882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Research DESIGN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Decisions regarding </a:t>
            </a:r>
            <a:r>
              <a:rPr lang="en-US" sz="2800" dirty="0">
                <a:solidFill>
                  <a:srgbClr val="CC0000"/>
                </a:solidFill>
              </a:rPr>
              <a:t>what, where, when, how much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A research design 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The arrangement of conditions for collection and analysis of data in a manner that aims to combine relevance to the research purpose with economy in procedure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43FE71-8596-43B0-A044-E5F3D3E9950B}" type="slidenum">
              <a:rPr lang="en-US"/>
              <a:pPr eaLnBrk="1" hangingPunct="1"/>
              <a:t>2</a:t>
            </a:fld>
            <a:r>
              <a:rPr lang="en-US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422254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64277" y="534214"/>
            <a:ext cx="9676014" cy="552527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 designing decisions happen to be in respect of: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What is the study about?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Why is the study being made?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Where will the study be carried out?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What type of data is required?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Where can the required data be found?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What periods of time will the study include?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What will be the sample design?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What techniques of data collection will be used?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How will the data be analyzed?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In what style will the report be prepared?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47E356-3681-435E-A262-BCA327348EA3}" type="slidenum">
              <a:rPr lang="en-US"/>
              <a:pPr eaLnBrk="1" hangingPunct="1"/>
              <a:t>3</a:t>
            </a:fld>
            <a:r>
              <a:rPr lang="en-US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52723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65018" y="627017"/>
            <a:ext cx="10382597" cy="44520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 Control</a:t>
            </a:r>
          </a:p>
          <a:p>
            <a:pPr lvl="1" eaLnBrk="1" hangingPunct="1"/>
            <a:r>
              <a:rPr lang="en-US" sz="2000" dirty="0"/>
              <a:t> A critical characteristic of a good research design is to </a:t>
            </a:r>
            <a:r>
              <a:rPr lang="en-US" sz="2000" dirty="0">
                <a:solidFill>
                  <a:schemeClr val="accent2"/>
                </a:solidFill>
              </a:rPr>
              <a:t>minimize the influence or effect of extraneous variable(s</a:t>
            </a:r>
            <a:r>
              <a:rPr lang="en-US" sz="2000" dirty="0"/>
              <a:t>). </a:t>
            </a:r>
          </a:p>
          <a:p>
            <a:pPr marL="457200" lvl="1" indent="0" eaLnBrk="1" hangingPunct="1">
              <a:buNone/>
            </a:pPr>
            <a:endParaRPr lang="en-US" sz="2000" dirty="0"/>
          </a:p>
          <a:p>
            <a:pPr eaLnBrk="1" hangingPunct="1"/>
            <a:r>
              <a:rPr lang="en-US" sz="2800" b="1" dirty="0"/>
              <a:t> Confounded relationship</a:t>
            </a:r>
          </a:p>
          <a:p>
            <a:pPr lvl="1" eaLnBrk="1" hangingPunct="1"/>
            <a:r>
              <a:rPr lang="en-US" sz="2000" dirty="0"/>
              <a:t>When the dependent variable is not free from the influence of extraneous variable(s)</a:t>
            </a:r>
          </a:p>
          <a:p>
            <a:pPr lvl="1" eaLnBrk="1" hangingPunct="1"/>
            <a:r>
              <a:rPr lang="en-US" sz="2000" dirty="0"/>
              <a:t> The relationship between the dependent and independent variables is said to be confounded/confused by an extraneous variable(s).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FCF224-D74B-42DA-BE2C-A912155AAEDA}" type="slidenum">
              <a:rPr lang="en-US"/>
              <a:pPr eaLnBrk="1" hangingPunct="1"/>
              <a:t>4</a:t>
            </a:fld>
            <a:r>
              <a:rPr lang="en-US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406527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B834-7ABE-9A10-B025-64337248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designs</a:t>
            </a:r>
            <a:endParaRPr lang="en-IN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 Informal experimental designs</a:t>
            </a:r>
          </a:p>
          <a:p>
            <a:pPr lvl="2" eaLnBrk="1" hangingPunct="1"/>
            <a:r>
              <a:rPr lang="en-US" sz="1800" dirty="0"/>
              <a:t>Before-and-after without control design.</a:t>
            </a:r>
          </a:p>
          <a:p>
            <a:pPr lvl="2" eaLnBrk="1" hangingPunct="1"/>
            <a:r>
              <a:rPr lang="en-US" sz="1800" dirty="0"/>
              <a:t> After-only with control design.</a:t>
            </a:r>
          </a:p>
          <a:p>
            <a:pPr lvl="2" eaLnBrk="1" hangingPunct="1"/>
            <a:r>
              <a:rPr lang="en-US" sz="1800" dirty="0"/>
              <a:t>Before-and-after with control design.</a:t>
            </a:r>
          </a:p>
          <a:p>
            <a:pPr lvl="1" eaLnBrk="1" hangingPunct="1"/>
            <a:r>
              <a:rPr lang="en-US" sz="2000" dirty="0"/>
              <a:t>(</a:t>
            </a:r>
            <a:r>
              <a:rPr lang="en-US" sz="2000" i="1" dirty="0"/>
              <a:t>b</a:t>
            </a:r>
            <a:r>
              <a:rPr lang="en-US" sz="2000" dirty="0"/>
              <a:t>) Formal experimental designs</a:t>
            </a:r>
          </a:p>
          <a:p>
            <a:pPr lvl="2" eaLnBrk="1" hangingPunct="1"/>
            <a:r>
              <a:rPr lang="en-US" sz="1800" dirty="0"/>
              <a:t>Completely randomized design (C.R. Design).</a:t>
            </a:r>
          </a:p>
          <a:p>
            <a:pPr lvl="2" eaLnBrk="1" hangingPunct="1"/>
            <a:r>
              <a:rPr lang="en-US" sz="1800" dirty="0"/>
              <a:t>Randomized block design (R.B. Design).</a:t>
            </a:r>
          </a:p>
          <a:p>
            <a:pPr lvl="2" eaLnBrk="1" hangingPunct="1"/>
            <a:r>
              <a:rPr lang="en-US" sz="1800" dirty="0"/>
              <a:t>Latin square design (L.S. Design).</a:t>
            </a:r>
          </a:p>
          <a:p>
            <a:pPr lvl="2" eaLnBrk="1" hangingPunct="1"/>
            <a:r>
              <a:rPr lang="en-US" sz="1800" dirty="0"/>
              <a:t>Factorial designs.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8B184D-12A0-4A5C-BAC8-90924F707A94}" type="slidenum">
              <a:rPr lang="en-US"/>
              <a:pPr eaLnBrk="1" hangingPunct="1"/>
              <a:t>5</a:t>
            </a:fld>
            <a:r>
              <a:rPr lang="en-US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152813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7E4C-4544-97B4-7E83-C719579F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Before-and-after without control design</a:t>
            </a:r>
            <a:endParaRPr lang="en-IN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6963" y="2093267"/>
            <a:ext cx="10665229" cy="329338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en-US" sz="2800" dirty="0"/>
              <a:t>A single test group or area is selected,  and the dependent variable is measured</a:t>
            </a:r>
          </a:p>
          <a:p>
            <a:pPr marL="457200" lvl="1" indent="0" eaLnBrk="1" hangingPunct="1">
              <a:buNone/>
            </a:pPr>
            <a:r>
              <a:rPr lang="en-US" sz="2800" dirty="0"/>
              <a:t>No Pre-test , control group , or randomization</a:t>
            </a:r>
          </a:p>
          <a:p>
            <a:pPr marL="457200" lvl="1" indent="0" eaLnBrk="1" hangingPunct="1">
              <a:buNone/>
            </a:pPr>
            <a:r>
              <a:rPr lang="en-US" sz="2800" dirty="0"/>
              <a:t>Example: A company introduces a new employee training program and evaluates productivity  afterwards </a:t>
            </a:r>
          </a:p>
        </p:txBody>
      </p:sp>
    </p:spTree>
    <p:extLst>
      <p:ext uri="{BB962C8B-B14F-4D97-AF65-F5344CB8AC3E}">
        <p14:creationId xmlns:p14="http://schemas.microsoft.com/office/powerpoint/2010/main" val="266611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756D-E3B5-F4C0-A0BE-42157B3A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426720"/>
            <a:ext cx="10131425" cy="1456267"/>
          </a:xfrm>
        </p:spPr>
        <p:txBody>
          <a:bodyPr/>
          <a:lstStyle/>
          <a:p>
            <a:r>
              <a:rPr lang="en-IN" dirty="0"/>
              <a:t>After-only with control Design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6"/>
            <a:ext cx="12192000" cy="16378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dirty="0"/>
              <a:t>		Also known as Static –Group Comparison</a:t>
            </a:r>
          </a:p>
          <a:p>
            <a:pPr lvl="1" eaLnBrk="1" hangingPunct="1"/>
            <a:r>
              <a:rPr lang="en-US" sz="2400" dirty="0"/>
              <a:t>Two groups or areas (test area and control area) are selected and the treatment is introduced into the test area only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73" y="2962064"/>
            <a:ext cx="8915400" cy="2012950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A12C4-6AE9-08CA-B2B9-EA8172286A8D}"/>
              </a:ext>
            </a:extLst>
          </p:cNvPr>
          <p:cNvSpPr txBox="1"/>
          <p:nvPr/>
        </p:nvSpPr>
        <p:spPr>
          <a:xfrm>
            <a:off x="1092140" y="5445124"/>
            <a:ext cx="9381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b="1" dirty="0"/>
              <a:t>Example: Comparing customer satisfaction in two stores-one with a new loyalty program and one without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31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ECA3-A36E-B980-66C8-889ADDE3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Before-and-after with control design </a:t>
            </a:r>
            <a:endParaRPr lang="en-IN" dirty="0"/>
          </a:p>
        </p:txBody>
      </p:sp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92ED4D-912A-4FE6-A561-B027AD0B7147}" type="slidenum">
              <a:rPr lang="en-US"/>
              <a:pPr eaLnBrk="1" hangingPunct="1"/>
              <a:t>8</a:t>
            </a:fld>
            <a:r>
              <a:rPr lang="en-US"/>
              <a:t>/42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8473" y="1795088"/>
            <a:ext cx="9144000" cy="3098800"/>
          </a:xfrm>
          <a:noFill/>
        </p:spPr>
      </p:pic>
    </p:spTree>
    <p:extLst>
      <p:ext uri="{BB962C8B-B14F-4D97-AF65-F5344CB8AC3E}">
        <p14:creationId xmlns:p14="http://schemas.microsoft.com/office/powerpoint/2010/main" val="16663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B621-E72C-3A4F-410B-D72CFEA5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en-US" b="1" dirty="0"/>
              <a:t>Completely randomized design (C.R. design)</a:t>
            </a:r>
            <a:br>
              <a:rPr lang="en-US" dirty="0">
                <a:solidFill>
                  <a:schemeClr val="accent2"/>
                </a:solidFill>
              </a:rPr>
            </a:br>
            <a:endParaRPr lang="en-IN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4" y="1510160"/>
            <a:ext cx="79248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73E5C-A5B5-8AF1-33BE-69D9A5E6A1D2}"/>
              </a:ext>
            </a:extLst>
          </p:cNvPr>
          <p:cNvSpPr txBox="1"/>
          <p:nvPr/>
        </p:nvSpPr>
        <p:spPr>
          <a:xfrm>
            <a:off x="698666" y="5048071"/>
            <a:ext cx="10794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practice, the randomization is typically performed by a computer program. However, the randomization can also be generated from random number tables or by some physical mechanism (e.g., drawing the slips of paper).</a:t>
            </a:r>
          </a:p>
          <a:p>
            <a:r>
              <a:rPr lang="en-US" dirty="0"/>
              <a:t>Example( sleeping pill test), the participants were randomly assigned to either the treatment group or the placebo group, eliminating potential bias and creating two comparable groups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00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511</TotalTime>
  <Words>850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Research Design</vt:lpstr>
      <vt:lpstr>Research DESIGN</vt:lpstr>
      <vt:lpstr>PowerPoint Presentation</vt:lpstr>
      <vt:lpstr>PowerPoint Presentation</vt:lpstr>
      <vt:lpstr>experiment designs</vt:lpstr>
      <vt:lpstr>Before-and-after without control design</vt:lpstr>
      <vt:lpstr>After-only with control Design</vt:lpstr>
      <vt:lpstr>Before-and-after with control design </vt:lpstr>
      <vt:lpstr>Completely randomized design (C.R. design) </vt:lpstr>
      <vt:lpstr>Randomized Block Design</vt:lpstr>
      <vt:lpstr>Example Suppose four different forms of a test were given to five students selected from five different IQ blocks.  </vt:lpstr>
      <vt:lpstr>PowerPoint Presentation</vt:lpstr>
      <vt:lpstr>Factorial Research Design</vt:lpstr>
      <vt:lpstr>Example: </vt:lpstr>
      <vt:lpstr>PowerPoint Presentation</vt:lpstr>
      <vt:lpstr>PowerPoint Presentation</vt:lpstr>
      <vt:lpstr>PowerPoint Presentation</vt:lpstr>
      <vt:lpstr>PowerPoint Presentation</vt:lpstr>
      <vt:lpstr>Longitudinal and Cross-sectional studies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Design</dc:title>
  <dc:creator>Dinesh Ganotra</dc:creator>
  <cp:lastModifiedBy>Dinesh Ganotra</cp:lastModifiedBy>
  <cp:revision>43</cp:revision>
  <dcterms:created xsi:type="dcterms:W3CDTF">2015-08-23T02:06:01Z</dcterms:created>
  <dcterms:modified xsi:type="dcterms:W3CDTF">2025-03-05T07:31:54Z</dcterms:modified>
</cp:coreProperties>
</file>