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7" r:id="rId2"/>
    <p:sldId id="268" r:id="rId3"/>
    <p:sldId id="272" r:id="rId4"/>
    <p:sldId id="269" r:id="rId5"/>
    <p:sldId id="271" r:id="rId6"/>
    <p:sldId id="273" r:id="rId7"/>
    <p:sldId id="274" r:id="rId8"/>
    <p:sldId id="275" r:id="rId9"/>
    <p:sldId id="276" r:id="rId10"/>
    <p:sldId id="260" r:id="rId11"/>
    <p:sldId id="261" r:id="rId12"/>
    <p:sldId id="262" r:id="rId13"/>
    <p:sldId id="257" r:id="rId14"/>
    <p:sldId id="258" r:id="rId15"/>
    <p:sldId id="263" r:id="rId16"/>
    <p:sldId id="264" r:id="rId17"/>
    <p:sldId id="265" r:id="rId18"/>
    <p:sldId id="266" r:id="rId19"/>
    <p:sldId id="277" r:id="rId20"/>
    <p:sldId id="278" r:id="rId21"/>
    <p:sldId id="279" r:id="rId22"/>
    <p:sldId id="280" r:id="rId23"/>
    <p:sldId id="281" r:id="rId24"/>
    <p:sldId id="283" r:id="rId25"/>
    <p:sldId id="284" r:id="rId26"/>
    <p:sldId id="282" r:id="rId27"/>
    <p:sldId id="256" r:id="rId28"/>
    <p:sldId id="285" r:id="rId29"/>
    <p:sldId id="286" r:id="rId30"/>
    <p:sldId id="259"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7" d="100"/>
          <a:sy n="77" d="100"/>
        </p:scale>
        <p:origin x="268" y="6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26DC319-604D-4B2F-970D-ADD37F007E91}" type="datetimeFigureOut">
              <a:rPr lang="en-IN" smtClean="0"/>
              <a:pPr/>
              <a:t>27-01-2025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EC4E459-596A-4084-9886-6BACF8F36807}" type="slidenum">
              <a:rPr lang="en-IN" smtClean="0"/>
              <a:pPr/>
              <a:t>‹#›</a:t>
            </a:fld>
            <a:endParaRPr lang="en-IN"/>
          </a:p>
        </p:txBody>
      </p:sp>
    </p:spTree>
    <p:extLst>
      <p:ext uri="{BB962C8B-B14F-4D97-AF65-F5344CB8AC3E}">
        <p14:creationId xmlns:p14="http://schemas.microsoft.com/office/powerpoint/2010/main" val="361455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6DC319-604D-4B2F-970D-ADD37F007E91}" type="datetimeFigureOut">
              <a:rPr lang="en-IN" smtClean="0"/>
              <a:pPr/>
              <a:t>27-01-2025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EC4E459-596A-4084-9886-6BACF8F36807}" type="slidenum">
              <a:rPr lang="en-IN" smtClean="0"/>
              <a:pPr/>
              <a:t>‹#›</a:t>
            </a:fld>
            <a:endParaRPr lang="en-IN"/>
          </a:p>
        </p:txBody>
      </p:sp>
    </p:spTree>
    <p:extLst>
      <p:ext uri="{BB962C8B-B14F-4D97-AF65-F5344CB8AC3E}">
        <p14:creationId xmlns:p14="http://schemas.microsoft.com/office/powerpoint/2010/main" val="4169786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626DC319-604D-4B2F-970D-ADD37F007E91}" type="datetimeFigureOut">
              <a:rPr lang="en-IN" smtClean="0"/>
              <a:pPr/>
              <a:t>27-01-2025</a:t>
            </a:fld>
            <a:endParaRPr lang="en-IN"/>
          </a:p>
        </p:txBody>
      </p:sp>
      <p:sp>
        <p:nvSpPr>
          <p:cNvPr id="5" name="Footer Placeholder 4"/>
          <p:cNvSpPr>
            <a:spLocks noGrp="1"/>
          </p:cNvSpPr>
          <p:nvPr>
            <p:ph type="ftr" sz="quarter" idx="11"/>
          </p:nvPr>
        </p:nvSpPr>
        <p:spPr>
          <a:xfrm>
            <a:off x="3776135" y="6422854"/>
            <a:ext cx="4279669" cy="365125"/>
          </a:xfrm>
        </p:spPr>
        <p:txBody>
          <a:bodyPr/>
          <a:lstStyle/>
          <a:p>
            <a:endParaRPr lang="en-IN"/>
          </a:p>
        </p:txBody>
      </p:sp>
      <p:sp>
        <p:nvSpPr>
          <p:cNvPr id="6" name="Slide Number Placeholder 5"/>
          <p:cNvSpPr>
            <a:spLocks noGrp="1"/>
          </p:cNvSpPr>
          <p:nvPr>
            <p:ph type="sldNum" sz="quarter" idx="12"/>
          </p:nvPr>
        </p:nvSpPr>
        <p:spPr>
          <a:xfrm>
            <a:off x="8073048" y="6422854"/>
            <a:ext cx="879759" cy="365125"/>
          </a:xfrm>
        </p:spPr>
        <p:txBody>
          <a:bodyPr/>
          <a:lstStyle/>
          <a:p>
            <a:fld id="{BEC4E459-596A-4084-9886-6BACF8F36807}" type="slidenum">
              <a:rPr lang="en-IN" smtClean="0"/>
              <a:pPr/>
              <a:t>‹#›</a:t>
            </a:fld>
            <a:endParaRPr lang="en-IN"/>
          </a:p>
        </p:txBody>
      </p:sp>
    </p:spTree>
    <p:extLst>
      <p:ext uri="{BB962C8B-B14F-4D97-AF65-F5344CB8AC3E}">
        <p14:creationId xmlns:p14="http://schemas.microsoft.com/office/powerpoint/2010/main" val="1488309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26DC319-604D-4B2F-970D-ADD37F007E91}" type="datetimeFigureOut">
              <a:rPr lang="en-IN" smtClean="0"/>
              <a:pPr/>
              <a:t>27-01-2025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EC4E459-596A-4084-9886-6BACF8F36807}" type="slidenum">
              <a:rPr lang="en-IN" smtClean="0"/>
              <a:pPr/>
              <a:t>‹#›</a:t>
            </a:fld>
            <a:endParaRPr lang="en-IN"/>
          </a:p>
        </p:txBody>
      </p:sp>
    </p:spTree>
    <p:extLst>
      <p:ext uri="{BB962C8B-B14F-4D97-AF65-F5344CB8AC3E}">
        <p14:creationId xmlns:p14="http://schemas.microsoft.com/office/powerpoint/2010/main" val="1105721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626DC319-604D-4B2F-970D-ADD37F007E91}" type="datetimeFigureOut">
              <a:rPr lang="en-IN" smtClean="0"/>
              <a:pPr/>
              <a:t>27-01-2025</a:t>
            </a:fld>
            <a:endParaRPr lang="en-IN"/>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IN"/>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EC4E459-596A-4084-9886-6BACF8F36807}" type="slidenum">
              <a:rPr lang="en-IN" smtClean="0"/>
              <a:pPr/>
              <a:t>‹#›</a:t>
            </a:fld>
            <a:endParaRPr lang="en-IN"/>
          </a:p>
        </p:txBody>
      </p:sp>
    </p:spTree>
    <p:extLst>
      <p:ext uri="{BB962C8B-B14F-4D97-AF65-F5344CB8AC3E}">
        <p14:creationId xmlns:p14="http://schemas.microsoft.com/office/powerpoint/2010/main" val="358096864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26DC319-604D-4B2F-970D-ADD37F007E91}" type="datetimeFigureOut">
              <a:rPr lang="en-IN" smtClean="0"/>
              <a:pPr/>
              <a:t>27-01-2025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EC4E459-596A-4084-9886-6BACF8F36807}" type="slidenum">
              <a:rPr lang="en-IN" smtClean="0"/>
              <a:pPr/>
              <a:t>‹#›</a:t>
            </a:fld>
            <a:endParaRPr lang="en-IN"/>
          </a:p>
        </p:txBody>
      </p:sp>
    </p:spTree>
    <p:extLst>
      <p:ext uri="{BB962C8B-B14F-4D97-AF65-F5344CB8AC3E}">
        <p14:creationId xmlns:p14="http://schemas.microsoft.com/office/powerpoint/2010/main" val="1880137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26DC319-604D-4B2F-970D-ADD37F007E91}" type="datetimeFigureOut">
              <a:rPr lang="en-IN" smtClean="0"/>
              <a:pPr/>
              <a:t>27-01-2025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EC4E459-596A-4084-9886-6BACF8F36807}" type="slidenum">
              <a:rPr lang="en-IN" smtClean="0"/>
              <a:pPr/>
              <a:t>‹#›</a:t>
            </a:fld>
            <a:endParaRPr lang="en-IN"/>
          </a:p>
        </p:txBody>
      </p:sp>
    </p:spTree>
    <p:extLst>
      <p:ext uri="{BB962C8B-B14F-4D97-AF65-F5344CB8AC3E}">
        <p14:creationId xmlns:p14="http://schemas.microsoft.com/office/powerpoint/2010/main" val="1279403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26DC319-604D-4B2F-970D-ADD37F007E91}" type="datetimeFigureOut">
              <a:rPr lang="en-IN" smtClean="0"/>
              <a:pPr/>
              <a:t>27-01-2025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EC4E459-596A-4084-9886-6BACF8F36807}" type="slidenum">
              <a:rPr lang="en-IN" smtClean="0"/>
              <a:pPr/>
              <a:t>‹#›</a:t>
            </a:fld>
            <a:endParaRPr lang="en-IN"/>
          </a:p>
        </p:txBody>
      </p:sp>
    </p:spTree>
    <p:extLst>
      <p:ext uri="{BB962C8B-B14F-4D97-AF65-F5344CB8AC3E}">
        <p14:creationId xmlns:p14="http://schemas.microsoft.com/office/powerpoint/2010/main" val="3488881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6DC319-604D-4B2F-970D-ADD37F007E91}" type="datetimeFigureOut">
              <a:rPr lang="en-IN" smtClean="0"/>
              <a:pPr/>
              <a:t>27-01-2025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EC4E459-596A-4084-9886-6BACF8F36807}" type="slidenum">
              <a:rPr lang="en-IN" smtClean="0"/>
              <a:pPr/>
              <a:t>‹#›</a:t>
            </a:fld>
            <a:endParaRPr lang="en-IN"/>
          </a:p>
        </p:txBody>
      </p:sp>
    </p:spTree>
    <p:extLst>
      <p:ext uri="{BB962C8B-B14F-4D97-AF65-F5344CB8AC3E}">
        <p14:creationId xmlns:p14="http://schemas.microsoft.com/office/powerpoint/2010/main" val="2187431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26DC319-604D-4B2F-970D-ADD37F007E91}" type="datetimeFigureOut">
              <a:rPr lang="en-IN" smtClean="0"/>
              <a:pPr/>
              <a:t>27-01-2025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EC4E459-596A-4084-9886-6BACF8F36807}" type="slidenum">
              <a:rPr lang="en-IN" smtClean="0"/>
              <a:pPr/>
              <a:t>‹#›</a:t>
            </a:fld>
            <a:endParaRPr lang="en-IN"/>
          </a:p>
        </p:txBody>
      </p:sp>
    </p:spTree>
    <p:extLst>
      <p:ext uri="{BB962C8B-B14F-4D97-AF65-F5344CB8AC3E}">
        <p14:creationId xmlns:p14="http://schemas.microsoft.com/office/powerpoint/2010/main" val="3550298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26DC319-604D-4B2F-970D-ADD37F007E91}" type="datetimeFigureOut">
              <a:rPr lang="en-IN" smtClean="0"/>
              <a:pPr/>
              <a:t>27-01-2025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EC4E459-596A-4084-9886-6BACF8F36807}" type="slidenum">
              <a:rPr lang="en-IN" smtClean="0"/>
              <a:pPr/>
              <a:t>‹#›</a:t>
            </a:fld>
            <a:endParaRPr lang="en-IN"/>
          </a:p>
        </p:txBody>
      </p:sp>
    </p:spTree>
    <p:extLst>
      <p:ext uri="{BB962C8B-B14F-4D97-AF65-F5344CB8AC3E}">
        <p14:creationId xmlns:p14="http://schemas.microsoft.com/office/powerpoint/2010/main" val="1392403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626DC319-604D-4B2F-970D-ADD37F007E91}" type="datetimeFigureOut">
              <a:rPr lang="en-IN" smtClean="0"/>
              <a:pPr/>
              <a:t>27-01-2025</a:t>
            </a:fld>
            <a:endParaRPr lang="en-IN"/>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IN"/>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BEC4E459-596A-4084-9886-6BACF8F36807}" type="slidenum">
              <a:rPr lang="en-IN" smtClean="0"/>
              <a:pPr/>
              <a:t>‹#›</a:t>
            </a:fld>
            <a:endParaRPr lang="en-IN"/>
          </a:p>
        </p:txBody>
      </p:sp>
    </p:spTree>
    <p:extLst>
      <p:ext uri="{BB962C8B-B14F-4D97-AF65-F5344CB8AC3E}">
        <p14:creationId xmlns:p14="http://schemas.microsoft.com/office/powerpoint/2010/main" val="3195098762"/>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0.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1.pn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0.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70.png"/></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Research Methodology</a:t>
            </a:r>
          </a:p>
        </p:txBody>
      </p:sp>
      <p:sp>
        <p:nvSpPr>
          <p:cNvPr id="3" name="Subtitle 2"/>
          <p:cNvSpPr>
            <a:spLocks noGrp="1"/>
          </p:cNvSpPr>
          <p:nvPr>
            <p:ph type="subTitle" idx="1"/>
          </p:nvPr>
        </p:nvSpPr>
        <p:spPr/>
        <p:txBody>
          <a:bodyPr/>
          <a:lstStyle/>
          <a:p>
            <a:r>
              <a:rPr lang="en-IN" dirty="0"/>
              <a:t>Lecture 5</a:t>
            </a:r>
          </a:p>
        </p:txBody>
      </p:sp>
    </p:spTree>
    <p:extLst>
      <p:ext uri="{BB962C8B-B14F-4D97-AF65-F5344CB8AC3E}">
        <p14:creationId xmlns:p14="http://schemas.microsoft.com/office/powerpoint/2010/main" val="83667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14:m>
                  <m:oMathPara xmlns:m="http://schemas.openxmlformats.org/officeDocument/2006/math">
                    <m:oMathParaPr>
                      <m:jc m:val="centerGroup"/>
                    </m:oMathParaPr>
                    <m:oMath xmlns:m="http://schemas.openxmlformats.org/officeDocument/2006/math">
                      <m:r>
                        <a:rPr lang="en-IN" b="0" i="1" smtClean="0">
                          <a:latin typeface="Cambria Math" panose="02040503050406030204" pitchFamily="18" charset="0"/>
                        </a:rPr>
                        <m:t>𝑧</m:t>
                      </m:r>
                      <m:r>
                        <a:rPr lang="en-IN" b="0" i="1" smtClean="0">
                          <a:latin typeface="Cambria Math" panose="02040503050406030204" pitchFamily="18" charset="0"/>
                        </a:rPr>
                        <m:t>=</m:t>
                      </m:r>
                      <m:f>
                        <m:fPr>
                          <m:ctrlPr>
                            <a:rPr lang="en-IN" b="0" i="1" smtClean="0">
                              <a:latin typeface="Cambria Math" panose="02040503050406030204" pitchFamily="18" charset="0"/>
                            </a:rPr>
                          </m:ctrlPr>
                        </m:fPr>
                        <m:num>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r>
                            <a:rPr lang="en-IN" b="0" i="1" smtClean="0">
                              <a:latin typeface="Cambria Math" panose="02040503050406030204" pitchFamily="18" charset="0"/>
                            </a:rPr>
                            <m:t>−</m:t>
                          </m:r>
                          <m:r>
                            <a:rPr lang="en-IN" b="0" i="1" smtClean="0">
                              <a:latin typeface="Cambria Math" panose="02040503050406030204" pitchFamily="18" charset="0"/>
                              <a:ea typeface="Cambria Math" panose="02040503050406030204" pitchFamily="18" charset="0"/>
                            </a:rPr>
                            <m:t>𝜇</m:t>
                          </m:r>
                        </m:num>
                        <m:den>
                          <m:r>
                            <a:rPr lang="en-IN" b="0" i="1" smtClean="0">
                              <a:latin typeface="Cambria Math" panose="02040503050406030204" pitchFamily="18" charset="0"/>
                              <a:ea typeface="Cambria Math" panose="02040503050406030204" pitchFamily="18" charset="0"/>
                            </a:rPr>
                            <m:t>𝜎</m:t>
                          </m:r>
                          <m:r>
                            <a:rPr lang="en-IN" b="0" i="1" smtClean="0">
                              <a:latin typeface="Cambria Math" panose="02040503050406030204" pitchFamily="18" charset="0"/>
                              <a:ea typeface="Cambria Math" panose="02040503050406030204" pitchFamily="18" charset="0"/>
                            </a:rPr>
                            <m:t>/</m:t>
                          </m:r>
                          <m:rad>
                            <m:radPr>
                              <m:degHide m:val="on"/>
                              <m:ctrlPr>
                                <a:rPr lang="en-IN" b="0" i="1" smtClean="0">
                                  <a:latin typeface="Cambria Math" panose="02040503050406030204" pitchFamily="18" charset="0"/>
                                  <a:ea typeface="Cambria Math" panose="02040503050406030204" pitchFamily="18" charset="0"/>
                                </a:rPr>
                              </m:ctrlPr>
                            </m:radPr>
                            <m:deg/>
                            <m:e>
                              <m:r>
                                <a:rPr lang="en-IN" b="0" i="1" smtClean="0">
                                  <a:latin typeface="Cambria Math" panose="02040503050406030204" pitchFamily="18" charset="0"/>
                                  <a:ea typeface="Cambria Math" panose="02040503050406030204" pitchFamily="18" charset="0"/>
                                </a:rPr>
                                <m:t>𝑛</m:t>
                              </m:r>
                            </m:e>
                          </m:rad>
                        </m:den>
                      </m:f>
                    </m:oMath>
                  </m:oMathPara>
                </a14:m>
                <a:endParaRPr lang="en-IN" b="0" dirty="0"/>
              </a:p>
              <a:p>
                <a:pPr marL="0" indent="0">
                  <a:buNone/>
                </a:pPr>
                <a14:m>
                  <m:oMathPara xmlns:m="http://schemas.openxmlformats.org/officeDocument/2006/math">
                    <m:oMathParaPr>
                      <m:jc m:val="centerGroup"/>
                    </m:oMathParaPr>
                    <m:oMath xmlns:m="http://schemas.openxmlformats.org/officeDocument/2006/math">
                      <m:r>
                        <a:rPr lang="en-IN" b="0" i="1" smtClean="0">
                          <a:latin typeface="Cambria Math" panose="02040503050406030204" pitchFamily="18" charset="0"/>
                        </a:rPr>
                        <m:t>1.96=</m:t>
                      </m:r>
                      <m:f>
                        <m:fPr>
                          <m:ctrlPr>
                            <a:rPr lang="en-IN" b="0" i="1" smtClean="0">
                              <a:latin typeface="Cambria Math" panose="02040503050406030204" pitchFamily="18" charset="0"/>
                            </a:rPr>
                          </m:ctrlPr>
                        </m:fPr>
                        <m:num>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r>
                            <a:rPr lang="en-IN" b="0" i="1" smtClean="0">
                              <a:latin typeface="Cambria Math" panose="02040503050406030204" pitchFamily="18" charset="0"/>
                            </a:rPr>
                            <m:t>−</m:t>
                          </m:r>
                          <m:r>
                            <a:rPr lang="en-IN" b="0" i="1" smtClean="0">
                              <a:latin typeface="Cambria Math" panose="02040503050406030204" pitchFamily="18" charset="0"/>
                              <a:ea typeface="Cambria Math" panose="02040503050406030204" pitchFamily="18" charset="0"/>
                            </a:rPr>
                            <m:t>𝜇</m:t>
                          </m:r>
                        </m:num>
                        <m:den>
                          <m:r>
                            <a:rPr lang="en-IN" b="0" i="1" smtClean="0">
                              <a:latin typeface="Cambria Math" panose="02040503050406030204" pitchFamily="18" charset="0"/>
                              <a:ea typeface="Cambria Math" panose="02040503050406030204" pitchFamily="18" charset="0"/>
                            </a:rPr>
                            <m:t>𝜎</m:t>
                          </m:r>
                          <m:r>
                            <a:rPr lang="en-IN" b="0" i="1" smtClean="0">
                              <a:latin typeface="Cambria Math" panose="02040503050406030204" pitchFamily="18" charset="0"/>
                              <a:ea typeface="Cambria Math" panose="02040503050406030204" pitchFamily="18" charset="0"/>
                            </a:rPr>
                            <m:t>/</m:t>
                          </m:r>
                          <m:rad>
                            <m:radPr>
                              <m:degHide m:val="on"/>
                              <m:ctrlPr>
                                <a:rPr lang="en-IN" b="0" i="1" smtClean="0">
                                  <a:latin typeface="Cambria Math" panose="02040503050406030204" pitchFamily="18" charset="0"/>
                                  <a:ea typeface="Cambria Math" panose="02040503050406030204" pitchFamily="18" charset="0"/>
                                </a:rPr>
                              </m:ctrlPr>
                            </m:radPr>
                            <m:deg/>
                            <m:e>
                              <m:r>
                                <a:rPr lang="en-IN" b="0" i="1" smtClean="0">
                                  <a:latin typeface="Cambria Math" panose="02040503050406030204" pitchFamily="18" charset="0"/>
                                  <a:ea typeface="Cambria Math" panose="02040503050406030204" pitchFamily="18" charset="0"/>
                                </a:rPr>
                                <m:t>𝑛</m:t>
                              </m:r>
                            </m:e>
                          </m:rad>
                        </m:den>
                      </m:f>
                    </m:oMath>
                  </m:oMathPara>
                </a14:m>
                <a:endParaRPr lang="en-IN" dirty="0"/>
              </a:p>
              <a:p>
                <a:pPr marL="0" indent="0">
                  <a:buNone/>
                </a:pPr>
                <a:endParaRPr lang="en-IN" dirty="0"/>
              </a:p>
              <a:p>
                <a:pPr marL="0" indent="0">
                  <a:buNone/>
                </a:pPr>
                <a14:m>
                  <m:oMathPara xmlns:m="http://schemas.openxmlformats.org/officeDocument/2006/math">
                    <m:oMathParaPr>
                      <m:jc m:val="centerGroup"/>
                    </m:oMathParaPr>
                    <m:oMath xmlns:m="http://schemas.openxmlformats.org/officeDocument/2006/math">
                      <m:r>
                        <a:rPr lang="en-IN" b="0" i="1" smtClean="0">
                          <a:latin typeface="Cambria Math" panose="02040503050406030204" pitchFamily="18" charset="0"/>
                          <a:ea typeface="Cambria Math" panose="02040503050406030204" pitchFamily="18" charset="0"/>
                        </a:rPr>
                        <m:t>𝜇</m:t>
                      </m:r>
                      <m:r>
                        <a:rPr lang="en-IN" b="0" i="1" smtClean="0">
                          <a:latin typeface="Cambria Math" panose="02040503050406030204" pitchFamily="18" charset="0"/>
                          <a:ea typeface="Cambria Math" panose="02040503050406030204" pitchFamily="18" charset="0"/>
                        </a:rPr>
                        <m:t>=2.20±1.96×</m:t>
                      </m:r>
                      <m:f>
                        <m:fPr>
                          <m:ctrlPr>
                            <a:rPr lang="en-IN" b="0" i="1" smtClean="0">
                              <a:latin typeface="Cambria Math" panose="02040503050406030204" pitchFamily="18" charset="0"/>
                              <a:ea typeface="Cambria Math" panose="02040503050406030204" pitchFamily="18" charset="0"/>
                            </a:rPr>
                          </m:ctrlPr>
                        </m:fPr>
                        <m:num>
                          <m:r>
                            <a:rPr lang="en-IN" b="0" i="1" smtClean="0">
                              <a:latin typeface="Cambria Math" panose="02040503050406030204" pitchFamily="18" charset="0"/>
                              <a:ea typeface="Cambria Math" panose="02040503050406030204" pitchFamily="18" charset="0"/>
                            </a:rPr>
                            <m:t>0.35</m:t>
                          </m:r>
                        </m:num>
                        <m:den>
                          <m:r>
                            <a:rPr lang="en-IN" b="0" i="1" smtClean="0">
                              <a:latin typeface="Cambria Math" panose="02040503050406030204" pitchFamily="18" charset="0"/>
                              <a:ea typeface="Cambria Math" panose="02040503050406030204" pitchFamily="18" charset="0"/>
                            </a:rPr>
                            <m:t>11</m:t>
                          </m:r>
                        </m:den>
                      </m:f>
                    </m:oMath>
                  </m:oMathPara>
                </a14:m>
                <a:endParaRPr lang="en-IN" dirty="0"/>
              </a:p>
              <a:p>
                <a:pPr marL="0" indent="0">
                  <a:buNone/>
                </a:pPr>
                <a:r>
                  <a:rPr lang="en-IN" b="0" i="1" dirty="0">
                    <a:latin typeface="Cambria Math" panose="02040503050406030204" pitchFamily="18" charset="0"/>
                  </a:rPr>
                  <a:t>1.99  </a:t>
                </a:r>
                <a:r>
                  <a:rPr lang="en-IN" b="0" i="1" dirty="0">
                    <a:latin typeface="Cambria Math" panose="02040503050406030204" pitchFamily="18" charset="0"/>
                    <a:sym typeface="Symbol" panose="05050102010706020507" pitchFamily="18" charset="2"/>
                  </a:rPr>
                  <a:t>  TO 2.40 </a:t>
                </a:r>
                <a:endParaRPr lang="en-IN"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217"/>
                </a:stretch>
              </a:blipFill>
            </p:spPr>
            <p:txBody>
              <a:bodyPr/>
              <a:lstStyle/>
              <a:p>
                <a:r>
                  <a:rPr lang="en-IN">
                    <a:noFill/>
                  </a:rPr>
                  <a:t> </a:t>
                </a:r>
              </a:p>
            </p:txBody>
          </p:sp>
        </mc:Fallback>
      </mc:AlternateContent>
    </p:spTree>
    <p:extLst>
      <p:ext uri="{BB962C8B-B14F-4D97-AF65-F5344CB8AC3E}">
        <p14:creationId xmlns:p14="http://schemas.microsoft.com/office/powerpoint/2010/main" val="3384378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88A02-E02C-409A-B33C-67586778E4F6}"/>
              </a:ext>
            </a:extLst>
          </p:cNvPr>
          <p:cNvSpPr>
            <a:spLocks noGrp="1"/>
          </p:cNvSpPr>
          <p:nvPr>
            <p:ph type="title"/>
          </p:nvPr>
        </p:nvSpPr>
        <p:spPr/>
        <p:txBody>
          <a:bodyPr/>
          <a:lstStyle/>
          <a:p>
            <a:r>
              <a:rPr lang="en-IN" dirty="0"/>
              <a:t>Formulae</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54317E0B-B945-4414-ADEF-EBBA53151706}"/>
                  </a:ext>
                </a:extLst>
              </p:cNvPr>
              <p:cNvSpPr txBox="1"/>
              <p:nvPr/>
            </p:nvSpPr>
            <p:spPr>
              <a:xfrm>
                <a:off x="1956732" y="2395401"/>
                <a:ext cx="1382086" cy="662041"/>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IN" b="0" i="1" smtClean="0">
                          <a:latin typeface="Cambria Math" panose="02040503050406030204" pitchFamily="18" charset="0"/>
                        </a:rPr>
                        <m:t>𝑧</m:t>
                      </m:r>
                      <m:r>
                        <a:rPr lang="en-IN" b="0" i="1" smtClean="0">
                          <a:latin typeface="Cambria Math" panose="02040503050406030204" pitchFamily="18" charset="0"/>
                        </a:rPr>
                        <m:t>=</m:t>
                      </m:r>
                      <m:f>
                        <m:fPr>
                          <m:ctrlPr>
                            <a:rPr lang="en-IN" b="0" i="1" smtClean="0">
                              <a:latin typeface="Cambria Math" panose="02040503050406030204" pitchFamily="18" charset="0"/>
                            </a:rPr>
                          </m:ctrlPr>
                        </m:fPr>
                        <m:num>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r>
                            <a:rPr lang="en-IN" b="0" i="1" smtClean="0">
                              <a:latin typeface="Cambria Math" panose="02040503050406030204" pitchFamily="18" charset="0"/>
                            </a:rPr>
                            <m:t>−</m:t>
                          </m:r>
                          <m:r>
                            <a:rPr lang="en-IN" b="0" i="1" smtClean="0">
                              <a:latin typeface="Cambria Math" panose="02040503050406030204" pitchFamily="18" charset="0"/>
                              <a:ea typeface="Cambria Math" panose="02040503050406030204" pitchFamily="18" charset="0"/>
                            </a:rPr>
                            <m:t>𝜇</m:t>
                          </m:r>
                        </m:num>
                        <m:den>
                          <m:r>
                            <a:rPr lang="en-IN" b="0" i="1" smtClean="0">
                              <a:latin typeface="Cambria Math" panose="02040503050406030204" pitchFamily="18" charset="0"/>
                              <a:ea typeface="Cambria Math" panose="02040503050406030204" pitchFamily="18" charset="0"/>
                            </a:rPr>
                            <m:t>𝜎</m:t>
                          </m:r>
                          <m:r>
                            <a:rPr lang="en-IN" b="0" i="1" smtClean="0">
                              <a:latin typeface="Cambria Math" panose="02040503050406030204" pitchFamily="18" charset="0"/>
                              <a:ea typeface="Cambria Math" panose="02040503050406030204" pitchFamily="18" charset="0"/>
                            </a:rPr>
                            <m:t>/</m:t>
                          </m:r>
                          <m:rad>
                            <m:radPr>
                              <m:degHide m:val="on"/>
                              <m:ctrlPr>
                                <a:rPr lang="en-IN" b="0" i="1" smtClean="0">
                                  <a:latin typeface="Cambria Math" panose="02040503050406030204" pitchFamily="18" charset="0"/>
                                  <a:ea typeface="Cambria Math" panose="02040503050406030204" pitchFamily="18" charset="0"/>
                                </a:rPr>
                              </m:ctrlPr>
                            </m:radPr>
                            <m:deg/>
                            <m:e>
                              <m:r>
                                <a:rPr lang="en-IN" b="0" i="1" smtClean="0">
                                  <a:latin typeface="Cambria Math" panose="02040503050406030204" pitchFamily="18" charset="0"/>
                                  <a:ea typeface="Cambria Math" panose="02040503050406030204" pitchFamily="18" charset="0"/>
                                </a:rPr>
                                <m:t>𝑛</m:t>
                              </m:r>
                            </m:e>
                          </m:rad>
                        </m:den>
                      </m:f>
                    </m:oMath>
                  </m:oMathPara>
                </a14:m>
                <a:endParaRPr lang="en-IN" dirty="0"/>
              </a:p>
            </p:txBody>
          </p:sp>
        </mc:Choice>
        <mc:Fallback xmlns="">
          <p:sp>
            <p:nvSpPr>
              <p:cNvPr id="5" name="TextBox 4">
                <a:extLst>
                  <a:ext uri="{FF2B5EF4-FFF2-40B4-BE49-F238E27FC236}">
                    <a16:creationId xmlns:a16="http://schemas.microsoft.com/office/drawing/2014/main" id="{54317E0B-B945-4414-ADEF-EBBA53151706}"/>
                  </a:ext>
                </a:extLst>
              </p:cNvPr>
              <p:cNvSpPr txBox="1">
                <a:spLocks noRot="1" noChangeAspect="1" noMove="1" noResize="1" noEditPoints="1" noAdjustHandles="1" noChangeArrowheads="1" noChangeShapeType="1" noTextEdit="1"/>
              </p:cNvSpPr>
              <p:nvPr/>
            </p:nvSpPr>
            <p:spPr>
              <a:xfrm>
                <a:off x="1956732" y="2395401"/>
                <a:ext cx="1382086" cy="662041"/>
              </a:xfrm>
              <a:prstGeom prst="rect">
                <a:avLst/>
              </a:prstGeom>
              <a:blipFill>
                <a:blip r:embed="rId2"/>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B2357BB5-62F5-4CB6-A5DF-493B862E8095}"/>
                  </a:ext>
                </a:extLst>
              </p:cNvPr>
              <p:cNvSpPr txBox="1"/>
              <p:nvPr/>
            </p:nvSpPr>
            <p:spPr>
              <a:xfrm>
                <a:off x="5129167" y="2395401"/>
                <a:ext cx="2924263" cy="848566"/>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p>
                        <m:sSupPr>
                          <m:ctrlPr>
                            <a:rPr lang="en-IN" b="0" i="1" smtClean="0">
                              <a:latin typeface="Cambria Math" panose="02040503050406030204" pitchFamily="18" charset="0"/>
                            </a:rPr>
                          </m:ctrlPr>
                        </m:sSupPr>
                        <m:e>
                          <m:r>
                            <a:rPr lang="en-IN" b="0" i="1" smtClean="0">
                              <a:latin typeface="Cambria Math" panose="02040503050406030204" pitchFamily="18" charset="0"/>
                            </a:rPr>
                            <m:t>𝑠</m:t>
                          </m:r>
                        </m:e>
                        <m:sup>
                          <m:r>
                            <a:rPr lang="en-IN" b="0" i="1" smtClean="0">
                              <a:latin typeface="Cambria Math" panose="02040503050406030204" pitchFamily="18" charset="0"/>
                            </a:rPr>
                            <m:t>2</m:t>
                          </m:r>
                        </m:sup>
                      </m:sSup>
                      <m:r>
                        <a:rPr lang="en-IN" b="0" i="1" smtClean="0">
                          <a:latin typeface="Cambria Math" panose="02040503050406030204" pitchFamily="18" charset="0"/>
                        </a:rPr>
                        <m:t>=</m:t>
                      </m:r>
                      <m:f>
                        <m:fPr>
                          <m:ctrlPr>
                            <a:rPr lang="en-IN" b="0" i="1" smtClean="0">
                              <a:latin typeface="Cambria Math" panose="02040503050406030204" pitchFamily="18" charset="0"/>
                            </a:rPr>
                          </m:ctrlPr>
                        </m:fPr>
                        <m:num>
                          <m:r>
                            <a:rPr lang="en-IN" b="0" i="1" smtClean="0">
                              <a:latin typeface="Cambria Math" panose="02040503050406030204" pitchFamily="18" charset="0"/>
                            </a:rPr>
                            <m:t>1</m:t>
                          </m:r>
                        </m:num>
                        <m:den>
                          <m:r>
                            <a:rPr lang="en-IN" b="0" i="1" smtClean="0">
                              <a:latin typeface="Cambria Math" panose="02040503050406030204" pitchFamily="18" charset="0"/>
                            </a:rPr>
                            <m:t>𝑛</m:t>
                          </m:r>
                          <m:r>
                            <a:rPr lang="en-IN" b="0" i="1" smtClean="0">
                              <a:latin typeface="Cambria Math" panose="02040503050406030204" pitchFamily="18" charset="0"/>
                            </a:rPr>
                            <m:t>−1</m:t>
                          </m:r>
                        </m:den>
                      </m:f>
                      <m:nary>
                        <m:naryPr>
                          <m:chr m:val="∑"/>
                          <m:ctrlPr>
                            <a:rPr lang="en-IN" b="0" i="1" smtClean="0">
                              <a:latin typeface="Cambria Math" panose="02040503050406030204" pitchFamily="18" charset="0"/>
                            </a:rPr>
                          </m:ctrlPr>
                        </m:naryPr>
                        <m:sub>
                          <m:r>
                            <m:rPr>
                              <m:brk m:alnAt="23"/>
                            </m:rPr>
                            <a:rPr lang="en-IN" b="0" i="1" smtClean="0">
                              <a:latin typeface="Cambria Math" panose="02040503050406030204" pitchFamily="18" charset="0"/>
                            </a:rPr>
                            <m:t>𝑖</m:t>
                          </m:r>
                          <m:r>
                            <a:rPr lang="en-IN" b="0" i="1" smtClean="0">
                              <a:latin typeface="Cambria Math" panose="02040503050406030204" pitchFamily="18" charset="0"/>
                            </a:rPr>
                            <m:t>=1</m:t>
                          </m:r>
                        </m:sub>
                        <m:sup>
                          <m:r>
                            <a:rPr lang="en-IN" b="0" i="1" smtClean="0">
                              <a:latin typeface="Cambria Math" panose="02040503050406030204" pitchFamily="18" charset="0"/>
                            </a:rPr>
                            <m:t>𝑛</m:t>
                          </m:r>
                        </m:sup>
                        <m:e>
                          <m:sSup>
                            <m:sSupPr>
                              <m:ctrlPr>
                                <a:rPr lang="en-IN" b="0" i="1" smtClean="0">
                                  <a:latin typeface="Cambria Math" panose="02040503050406030204" pitchFamily="18" charset="0"/>
                                </a:rPr>
                              </m:ctrlPr>
                            </m:sSupPr>
                            <m:e>
                              <m:d>
                                <m:dPr>
                                  <m:ctrlPr>
                                    <a:rPr lang="en-IN" b="0" i="1" smtClean="0">
                                      <a:latin typeface="Cambria Math" panose="02040503050406030204" pitchFamily="18" charset="0"/>
                                    </a:rPr>
                                  </m:ctrlPr>
                                </m:dPr>
                                <m:e>
                                  <m:sSub>
                                    <m:sSubPr>
                                      <m:ctrlPr>
                                        <a:rPr lang="en-IN" b="0" i="1" smtClean="0">
                                          <a:latin typeface="Cambria Math" panose="02040503050406030204" pitchFamily="18" charset="0"/>
                                        </a:rPr>
                                      </m:ctrlPr>
                                    </m:sSubPr>
                                    <m:e>
                                      <m:r>
                                        <a:rPr lang="en-IN" b="0" i="1" smtClean="0">
                                          <a:latin typeface="Cambria Math" panose="02040503050406030204" pitchFamily="18" charset="0"/>
                                        </a:rPr>
                                        <m:t>𝑥</m:t>
                                      </m:r>
                                    </m:e>
                                    <m:sub>
                                      <m:r>
                                        <a:rPr lang="en-IN" b="0" i="1" smtClean="0">
                                          <a:latin typeface="Cambria Math" panose="02040503050406030204" pitchFamily="18" charset="0"/>
                                        </a:rPr>
                                        <m:t>𝑖</m:t>
                                      </m:r>
                                    </m:sub>
                                  </m:sSub>
                                  <m:r>
                                    <a:rPr lang="en-IN" b="0" i="1" smtClean="0">
                                      <a:latin typeface="Cambria Math" panose="02040503050406030204" pitchFamily="18" charset="0"/>
                                    </a:rPr>
                                    <m:t>−</m:t>
                                  </m:r>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e>
                              </m:d>
                            </m:e>
                            <m:sup>
                              <m:r>
                                <a:rPr lang="en-IN" b="0" i="1" smtClean="0">
                                  <a:latin typeface="Cambria Math" panose="02040503050406030204" pitchFamily="18" charset="0"/>
                                </a:rPr>
                                <m:t>2</m:t>
                              </m:r>
                            </m:sup>
                          </m:sSup>
                        </m:e>
                      </m:nary>
                    </m:oMath>
                  </m:oMathPara>
                </a14:m>
                <a:endParaRPr lang="en-IN" dirty="0"/>
              </a:p>
            </p:txBody>
          </p:sp>
        </mc:Choice>
        <mc:Fallback xmlns="">
          <p:sp>
            <p:nvSpPr>
              <p:cNvPr id="7" name="TextBox 6">
                <a:extLst>
                  <a:ext uri="{FF2B5EF4-FFF2-40B4-BE49-F238E27FC236}">
                    <a16:creationId xmlns:a16="http://schemas.microsoft.com/office/drawing/2014/main" id="{B2357BB5-62F5-4CB6-A5DF-493B862E8095}"/>
                  </a:ext>
                </a:extLst>
              </p:cNvPr>
              <p:cNvSpPr txBox="1">
                <a:spLocks noRot="1" noChangeAspect="1" noMove="1" noResize="1" noEditPoints="1" noAdjustHandles="1" noChangeArrowheads="1" noChangeShapeType="1" noTextEdit="1"/>
              </p:cNvSpPr>
              <p:nvPr/>
            </p:nvSpPr>
            <p:spPr>
              <a:xfrm>
                <a:off x="5129167" y="2395401"/>
                <a:ext cx="2924263" cy="848566"/>
              </a:xfrm>
              <a:prstGeom prst="rect">
                <a:avLst/>
              </a:prstGeom>
              <a:blipFill>
                <a:blip r:embed="rId3"/>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3B1A193F-A79E-4280-BC16-D6271139D3D4}"/>
                  </a:ext>
                </a:extLst>
              </p:cNvPr>
              <p:cNvSpPr txBox="1"/>
              <p:nvPr/>
            </p:nvSpPr>
            <p:spPr>
              <a:xfrm>
                <a:off x="9290108" y="2587863"/>
                <a:ext cx="1382086" cy="662041"/>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IN" b="0" i="1" smtClean="0">
                          <a:latin typeface="Cambria Math" panose="02040503050406030204" pitchFamily="18" charset="0"/>
                        </a:rPr>
                        <m:t>𝑧</m:t>
                      </m:r>
                      <m:r>
                        <a:rPr lang="en-IN" b="0" i="1" smtClean="0">
                          <a:latin typeface="Cambria Math" panose="02040503050406030204" pitchFamily="18" charset="0"/>
                        </a:rPr>
                        <m:t>=</m:t>
                      </m:r>
                      <m:f>
                        <m:fPr>
                          <m:ctrlPr>
                            <a:rPr lang="en-IN" b="0" i="1" smtClean="0">
                              <a:latin typeface="Cambria Math" panose="02040503050406030204" pitchFamily="18" charset="0"/>
                            </a:rPr>
                          </m:ctrlPr>
                        </m:fPr>
                        <m:num>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r>
                            <a:rPr lang="en-IN" b="0" i="1" smtClean="0">
                              <a:latin typeface="Cambria Math" panose="02040503050406030204" pitchFamily="18" charset="0"/>
                            </a:rPr>
                            <m:t>−</m:t>
                          </m:r>
                          <m:r>
                            <a:rPr lang="en-IN" b="0" i="1" smtClean="0">
                              <a:latin typeface="Cambria Math" panose="02040503050406030204" pitchFamily="18" charset="0"/>
                              <a:ea typeface="Cambria Math" panose="02040503050406030204" pitchFamily="18" charset="0"/>
                            </a:rPr>
                            <m:t>𝜇</m:t>
                          </m:r>
                        </m:num>
                        <m:den>
                          <m:r>
                            <a:rPr lang="en-IN" b="0" i="1" smtClean="0">
                              <a:latin typeface="Cambria Math" panose="02040503050406030204" pitchFamily="18" charset="0"/>
                              <a:ea typeface="Cambria Math" panose="02040503050406030204" pitchFamily="18" charset="0"/>
                            </a:rPr>
                            <m:t>𝑠</m:t>
                          </m:r>
                          <m:r>
                            <a:rPr lang="en-IN" b="0" i="1" smtClean="0">
                              <a:latin typeface="Cambria Math" panose="02040503050406030204" pitchFamily="18" charset="0"/>
                              <a:ea typeface="Cambria Math" panose="02040503050406030204" pitchFamily="18" charset="0"/>
                            </a:rPr>
                            <m:t>/</m:t>
                          </m:r>
                          <m:rad>
                            <m:radPr>
                              <m:degHide m:val="on"/>
                              <m:ctrlPr>
                                <a:rPr lang="en-IN" b="0" i="1" smtClean="0">
                                  <a:latin typeface="Cambria Math" panose="02040503050406030204" pitchFamily="18" charset="0"/>
                                  <a:ea typeface="Cambria Math" panose="02040503050406030204" pitchFamily="18" charset="0"/>
                                </a:rPr>
                              </m:ctrlPr>
                            </m:radPr>
                            <m:deg/>
                            <m:e>
                              <m:r>
                                <a:rPr lang="en-IN" b="0" i="1" smtClean="0">
                                  <a:latin typeface="Cambria Math" panose="02040503050406030204" pitchFamily="18" charset="0"/>
                                  <a:ea typeface="Cambria Math" panose="02040503050406030204" pitchFamily="18" charset="0"/>
                                </a:rPr>
                                <m:t>𝑛</m:t>
                              </m:r>
                            </m:e>
                          </m:rad>
                        </m:den>
                      </m:f>
                    </m:oMath>
                  </m:oMathPara>
                </a14:m>
                <a:endParaRPr lang="en-IN" dirty="0"/>
              </a:p>
            </p:txBody>
          </p:sp>
        </mc:Choice>
        <mc:Fallback xmlns="">
          <p:sp>
            <p:nvSpPr>
              <p:cNvPr id="9" name="TextBox 8">
                <a:extLst>
                  <a:ext uri="{FF2B5EF4-FFF2-40B4-BE49-F238E27FC236}">
                    <a16:creationId xmlns:a16="http://schemas.microsoft.com/office/drawing/2014/main" id="{3B1A193F-A79E-4280-BC16-D6271139D3D4}"/>
                  </a:ext>
                </a:extLst>
              </p:cNvPr>
              <p:cNvSpPr txBox="1">
                <a:spLocks noRot="1" noChangeAspect="1" noMove="1" noResize="1" noEditPoints="1" noAdjustHandles="1" noChangeArrowheads="1" noChangeShapeType="1" noTextEdit="1"/>
              </p:cNvSpPr>
              <p:nvPr/>
            </p:nvSpPr>
            <p:spPr>
              <a:xfrm>
                <a:off x="9290108" y="2587863"/>
                <a:ext cx="1382086" cy="662041"/>
              </a:xfrm>
              <a:prstGeom prst="rect">
                <a:avLst/>
              </a:prstGeom>
              <a:blipFill>
                <a:blip r:embed="rId4"/>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63FB03E1-8C63-46A4-9D5E-F81985B61462}"/>
                  </a:ext>
                </a:extLst>
              </p:cNvPr>
              <p:cNvSpPr txBox="1"/>
              <p:nvPr/>
            </p:nvSpPr>
            <p:spPr>
              <a:xfrm>
                <a:off x="1956731" y="4653438"/>
                <a:ext cx="3890395" cy="1229119"/>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IN" i="1">
                          <a:latin typeface="Cambria Math" panose="02040503050406030204" pitchFamily="18" charset="0"/>
                        </a:rPr>
                        <m:t>𝑧</m:t>
                      </m:r>
                      <m:r>
                        <a:rPr lang="en-IN" i="1">
                          <a:latin typeface="Cambria Math" panose="02040503050406030204" pitchFamily="18" charset="0"/>
                        </a:rPr>
                        <m:t>=</m:t>
                      </m:r>
                      <m:f>
                        <m:fPr>
                          <m:ctrlPr>
                            <a:rPr lang="en-IN" i="1">
                              <a:latin typeface="Cambria Math" panose="02040503050406030204" pitchFamily="18" charset="0"/>
                            </a:rPr>
                          </m:ctrlPr>
                        </m:fPr>
                        <m:num>
                          <m:d>
                            <m:dPr>
                              <m:ctrlPr>
                                <a:rPr lang="en-IN" i="1">
                                  <a:latin typeface="Cambria Math" panose="02040503050406030204" pitchFamily="18" charset="0"/>
                                </a:rPr>
                              </m:ctrlPr>
                            </m:dPr>
                            <m:e>
                              <m:sSub>
                                <m:sSubPr>
                                  <m:ctrlPr>
                                    <a:rPr lang="en-IN" i="1">
                                      <a:latin typeface="Cambria Math" panose="02040503050406030204" pitchFamily="18" charset="0"/>
                                    </a:rPr>
                                  </m:ctrlPr>
                                </m:sSubPr>
                                <m:e>
                                  <m:acc>
                                    <m:accPr>
                                      <m:chr m:val="̅"/>
                                      <m:ctrlPr>
                                        <a:rPr lang="en-IN" i="1">
                                          <a:latin typeface="Cambria Math" panose="02040503050406030204" pitchFamily="18" charset="0"/>
                                        </a:rPr>
                                      </m:ctrlPr>
                                    </m:accPr>
                                    <m:e>
                                      <m:r>
                                        <a:rPr lang="en-IN" i="1">
                                          <a:latin typeface="Cambria Math" panose="02040503050406030204" pitchFamily="18" charset="0"/>
                                        </a:rPr>
                                        <m:t>𝑥</m:t>
                                      </m:r>
                                    </m:e>
                                  </m:acc>
                                </m:e>
                                <m:sub>
                                  <m:r>
                                    <a:rPr lang="en-IN" i="1">
                                      <a:latin typeface="Cambria Math" panose="02040503050406030204" pitchFamily="18" charset="0"/>
                                    </a:rPr>
                                    <m:t>1</m:t>
                                  </m:r>
                                </m:sub>
                              </m:sSub>
                              <m:r>
                                <a:rPr lang="en-IN" i="1">
                                  <a:latin typeface="Cambria Math" panose="02040503050406030204" pitchFamily="18" charset="0"/>
                                </a:rPr>
                                <m:t>−</m:t>
                              </m:r>
                              <m:sSub>
                                <m:sSubPr>
                                  <m:ctrlPr>
                                    <a:rPr lang="en-IN" i="1">
                                      <a:latin typeface="Cambria Math" panose="02040503050406030204" pitchFamily="18" charset="0"/>
                                    </a:rPr>
                                  </m:ctrlPr>
                                </m:sSubPr>
                                <m:e>
                                  <m:acc>
                                    <m:accPr>
                                      <m:chr m:val="̅"/>
                                      <m:ctrlPr>
                                        <a:rPr lang="en-IN" i="1">
                                          <a:latin typeface="Cambria Math" panose="02040503050406030204" pitchFamily="18" charset="0"/>
                                        </a:rPr>
                                      </m:ctrlPr>
                                    </m:accPr>
                                    <m:e>
                                      <m:r>
                                        <a:rPr lang="en-IN" i="1">
                                          <a:latin typeface="Cambria Math" panose="02040503050406030204" pitchFamily="18" charset="0"/>
                                        </a:rPr>
                                        <m:t>𝑥</m:t>
                                      </m:r>
                                    </m:e>
                                  </m:acc>
                                </m:e>
                                <m:sub>
                                  <m:r>
                                    <a:rPr lang="en-IN" i="1">
                                      <a:latin typeface="Cambria Math" panose="02040503050406030204" pitchFamily="18" charset="0"/>
                                    </a:rPr>
                                    <m:t>2</m:t>
                                  </m:r>
                                </m:sub>
                              </m:sSub>
                            </m:e>
                          </m:d>
                          <m:r>
                            <a:rPr lang="en-IN" i="1">
                              <a:latin typeface="Cambria Math" panose="02040503050406030204" pitchFamily="18" charset="0"/>
                            </a:rPr>
                            <m:t>−</m:t>
                          </m:r>
                          <m:d>
                            <m:dPr>
                              <m:ctrlPr>
                                <a:rPr lang="en-IN" i="1">
                                  <a:latin typeface="Cambria Math" panose="02040503050406030204" pitchFamily="18" charset="0"/>
                                </a:rPr>
                              </m:ctrlPr>
                            </m:dPr>
                            <m:e>
                              <m:sSub>
                                <m:sSubPr>
                                  <m:ctrlPr>
                                    <a:rPr lang="en-IN" i="1">
                                      <a:latin typeface="Cambria Math" panose="02040503050406030204" pitchFamily="18" charset="0"/>
                                    </a:rPr>
                                  </m:ctrlPr>
                                </m:sSubPr>
                                <m:e>
                                  <m:r>
                                    <a:rPr lang="en-IN" i="1">
                                      <a:latin typeface="Cambria Math" panose="02040503050406030204" pitchFamily="18" charset="0"/>
                                      <a:ea typeface="Cambria Math" panose="02040503050406030204" pitchFamily="18" charset="0"/>
                                    </a:rPr>
                                    <m:t>𝜇</m:t>
                                  </m:r>
                                </m:e>
                                <m:sub>
                                  <m:r>
                                    <a:rPr lang="en-IN" i="1">
                                      <a:latin typeface="Cambria Math" panose="02040503050406030204" pitchFamily="18" charset="0"/>
                                    </a:rPr>
                                    <m:t>1</m:t>
                                  </m:r>
                                </m:sub>
                              </m:sSub>
                              <m:r>
                                <a:rPr lang="en-IN" i="1">
                                  <a:latin typeface="Cambria Math" panose="02040503050406030204" pitchFamily="18" charset="0"/>
                                </a:rPr>
                                <m:t>−</m:t>
                              </m:r>
                              <m:sSub>
                                <m:sSubPr>
                                  <m:ctrlPr>
                                    <a:rPr lang="en-IN" i="1">
                                      <a:latin typeface="Cambria Math" panose="02040503050406030204" pitchFamily="18" charset="0"/>
                                    </a:rPr>
                                  </m:ctrlPr>
                                </m:sSubPr>
                                <m:e>
                                  <m:r>
                                    <a:rPr lang="en-IN" i="1">
                                      <a:latin typeface="Cambria Math" panose="02040503050406030204" pitchFamily="18" charset="0"/>
                                      <a:ea typeface="Cambria Math" panose="02040503050406030204" pitchFamily="18" charset="0"/>
                                    </a:rPr>
                                    <m:t>𝜇</m:t>
                                  </m:r>
                                </m:e>
                                <m:sub>
                                  <m:r>
                                    <a:rPr lang="en-IN" i="1">
                                      <a:latin typeface="Cambria Math" panose="02040503050406030204" pitchFamily="18" charset="0"/>
                                    </a:rPr>
                                    <m:t>2</m:t>
                                  </m:r>
                                </m:sub>
                              </m:sSub>
                            </m:e>
                          </m:d>
                        </m:num>
                        <m:den>
                          <m:rad>
                            <m:radPr>
                              <m:degHide m:val="on"/>
                              <m:ctrlPr>
                                <a:rPr lang="en-IN" i="1">
                                  <a:latin typeface="Cambria Math" panose="02040503050406030204" pitchFamily="18" charset="0"/>
                                </a:rPr>
                              </m:ctrlPr>
                            </m:radPr>
                            <m:deg/>
                            <m:e>
                              <m:f>
                                <m:fPr>
                                  <m:ctrlPr>
                                    <a:rPr lang="en-IN" i="1">
                                      <a:latin typeface="Cambria Math" panose="02040503050406030204" pitchFamily="18" charset="0"/>
                                    </a:rPr>
                                  </m:ctrlPr>
                                </m:fPr>
                                <m:num>
                                  <m:sSubSup>
                                    <m:sSubSupPr>
                                      <m:ctrlPr>
                                        <a:rPr lang="en-IN" i="1">
                                          <a:latin typeface="Cambria Math" panose="02040503050406030204" pitchFamily="18" charset="0"/>
                                        </a:rPr>
                                      </m:ctrlPr>
                                    </m:sSubSupPr>
                                    <m:e>
                                      <m:r>
                                        <a:rPr lang="en-IN" i="1">
                                          <a:latin typeface="Cambria Math" panose="02040503050406030204" pitchFamily="18" charset="0"/>
                                          <a:ea typeface="Cambria Math" panose="02040503050406030204" pitchFamily="18" charset="0"/>
                                        </a:rPr>
                                        <m:t>𝜎</m:t>
                                      </m:r>
                                    </m:e>
                                    <m:sub>
                                      <m:r>
                                        <a:rPr lang="en-IN" i="1">
                                          <a:latin typeface="Cambria Math" panose="02040503050406030204" pitchFamily="18" charset="0"/>
                                        </a:rPr>
                                        <m:t>1</m:t>
                                      </m:r>
                                    </m:sub>
                                    <m:sup>
                                      <m:r>
                                        <a:rPr lang="en-IN" i="1">
                                          <a:latin typeface="Cambria Math" panose="02040503050406030204" pitchFamily="18" charset="0"/>
                                        </a:rPr>
                                        <m:t>2</m:t>
                                      </m:r>
                                    </m:sup>
                                  </m:sSubSup>
                                </m:num>
                                <m:den>
                                  <m:sSub>
                                    <m:sSubPr>
                                      <m:ctrlPr>
                                        <a:rPr lang="en-IN" i="1">
                                          <a:latin typeface="Cambria Math" panose="02040503050406030204" pitchFamily="18" charset="0"/>
                                        </a:rPr>
                                      </m:ctrlPr>
                                    </m:sSubPr>
                                    <m:e>
                                      <m:r>
                                        <a:rPr lang="en-IN" i="1">
                                          <a:latin typeface="Cambria Math" panose="02040503050406030204" pitchFamily="18" charset="0"/>
                                        </a:rPr>
                                        <m:t>𝑛</m:t>
                                      </m:r>
                                    </m:e>
                                    <m:sub>
                                      <m:r>
                                        <a:rPr lang="en-IN" i="1">
                                          <a:latin typeface="Cambria Math" panose="02040503050406030204" pitchFamily="18" charset="0"/>
                                        </a:rPr>
                                        <m:t>1</m:t>
                                      </m:r>
                                    </m:sub>
                                  </m:sSub>
                                </m:den>
                              </m:f>
                              <m:r>
                                <a:rPr lang="en-IN" i="1">
                                  <a:latin typeface="Cambria Math" panose="02040503050406030204" pitchFamily="18" charset="0"/>
                                </a:rPr>
                                <m:t>+</m:t>
                              </m:r>
                              <m:f>
                                <m:fPr>
                                  <m:ctrlPr>
                                    <a:rPr lang="en-IN" i="1">
                                      <a:latin typeface="Cambria Math" panose="02040503050406030204" pitchFamily="18" charset="0"/>
                                    </a:rPr>
                                  </m:ctrlPr>
                                </m:fPr>
                                <m:num>
                                  <m:sSubSup>
                                    <m:sSubSupPr>
                                      <m:ctrlPr>
                                        <a:rPr lang="en-IN" i="1">
                                          <a:latin typeface="Cambria Math" panose="02040503050406030204" pitchFamily="18" charset="0"/>
                                        </a:rPr>
                                      </m:ctrlPr>
                                    </m:sSubSupPr>
                                    <m:e>
                                      <m:r>
                                        <a:rPr lang="en-IN" i="1">
                                          <a:latin typeface="Cambria Math" panose="02040503050406030204" pitchFamily="18" charset="0"/>
                                          <a:ea typeface="Cambria Math" panose="02040503050406030204" pitchFamily="18" charset="0"/>
                                        </a:rPr>
                                        <m:t>𝜎</m:t>
                                      </m:r>
                                    </m:e>
                                    <m:sub>
                                      <m:r>
                                        <a:rPr lang="en-IN" i="1">
                                          <a:latin typeface="Cambria Math" panose="02040503050406030204" pitchFamily="18" charset="0"/>
                                        </a:rPr>
                                        <m:t>2</m:t>
                                      </m:r>
                                    </m:sub>
                                    <m:sup>
                                      <m:r>
                                        <a:rPr lang="en-IN" i="1">
                                          <a:latin typeface="Cambria Math" panose="02040503050406030204" pitchFamily="18" charset="0"/>
                                        </a:rPr>
                                        <m:t>2</m:t>
                                      </m:r>
                                    </m:sup>
                                  </m:sSubSup>
                                </m:num>
                                <m:den>
                                  <m:sSub>
                                    <m:sSubPr>
                                      <m:ctrlPr>
                                        <a:rPr lang="en-IN" i="1">
                                          <a:latin typeface="Cambria Math" panose="02040503050406030204" pitchFamily="18" charset="0"/>
                                        </a:rPr>
                                      </m:ctrlPr>
                                    </m:sSubPr>
                                    <m:e>
                                      <m:r>
                                        <a:rPr lang="en-IN" i="1">
                                          <a:latin typeface="Cambria Math" panose="02040503050406030204" pitchFamily="18" charset="0"/>
                                        </a:rPr>
                                        <m:t>𝑛</m:t>
                                      </m:r>
                                    </m:e>
                                    <m:sub>
                                      <m:r>
                                        <a:rPr lang="en-IN" i="1">
                                          <a:latin typeface="Cambria Math" panose="02040503050406030204" pitchFamily="18" charset="0"/>
                                        </a:rPr>
                                        <m:t>2</m:t>
                                      </m:r>
                                    </m:sub>
                                  </m:sSub>
                                </m:den>
                              </m:f>
                            </m:e>
                          </m:rad>
                        </m:den>
                      </m:f>
                    </m:oMath>
                  </m:oMathPara>
                </a14:m>
                <a:endParaRPr lang="en-IN" dirty="0"/>
              </a:p>
            </p:txBody>
          </p:sp>
        </mc:Choice>
        <mc:Fallback xmlns="">
          <p:sp>
            <p:nvSpPr>
              <p:cNvPr id="11" name="TextBox 10">
                <a:extLst>
                  <a:ext uri="{FF2B5EF4-FFF2-40B4-BE49-F238E27FC236}">
                    <a16:creationId xmlns:a16="http://schemas.microsoft.com/office/drawing/2014/main" id="{63FB03E1-8C63-46A4-9D5E-F81985B61462}"/>
                  </a:ext>
                </a:extLst>
              </p:cNvPr>
              <p:cNvSpPr txBox="1">
                <a:spLocks noRot="1" noChangeAspect="1" noMove="1" noResize="1" noEditPoints="1" noAdjustHandles="1" noChangeArrowheads="1" noChangeShapeType="1" noTextEdit="1"/>
              </p:cNvSpPr>
              <p:nvPr/>
            </p:nvSpPr>
            <p:spPr>
              <a:xfrm>
                <a:off x="1956731" y="4653438"/>
                <a:ext cx="3890395" cy="1229119"/>
              </a:xfrm>
              <a:prstGeom prst="rect">
                <a:avLst/>
              </a:prstGeom>
              <a:blipFill>
                <a:blip r:embed="rId5"/>
                <a:stretch>
                  <a:fillRect/>
                </a:stretch>
              </a:blipFill>
            </p:spPr>
            <p:txBody>
              <a:bodyPr/>
              <a:lstStyle/>
              <a:p>
                <a:r>
                  <a:rPr lang="en-IN">
                    <a:noFill/>
                  </a:rPr>
                  <a:t> </a:t>
                </a:r>
              </a:p>
            </p:txBody>
          </p:sp>
        </mc:Fallback>
      </mc:AlternateContent>
    </p:spTree>
    <p:extLst>
      <p:ext uri="{BB962C8B-B14F-4D97-AF65-F5344CB8AC3E}">
        <p14:creationId xmlns:p14="http://schemas.microsoft.com/office/powerpoint/2010/main" val="6147234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2DC4A-747C-4908-91AF-2AAFE9A83D69}"/>
              </a:ext>
            </a:extLst>
          </p:cNvPr>
          <p:cNvSpPr>
            <a:spLocks noGrp="1"/>
          </p:cNvSpPr>
          <p:nvPr>
            <p:ph type="title"/>
          </p:nvPr>
        </p:nvSpPr>
        <p:spPr/>
        <p:txBody>
          <a:bodyPr>
            <a:noAutofit/>
          </a:bodyPr>
          <a:lstStyle/>
          <a:p>
            <a:r>
              <a:rPr lang="en-US" sz="2400" dirty="0"/>
              <a:t>z-tests require one of two conditions: either the population is normally distributed with a known variance, or the sample size is large.</a:t>
            </a:r>
            <a:endParaRPr lang="en-IN" sz="2400" dirty="0"/>
          </a:p>
        </p:txBody>
      </p:sp>
      <p:sp>
        <p:nvSpPr>
          <p:cNvPr id="3" name="Content Placeholder 2">
            <a:extLst>
              <a:ext uri="{FF2B5EF4-FFF2-40B4-BE49-F238E27FC236}">
                <a16:creationId xmlns:a16="http://schemas.microsoft.com/office/drawing/2014/main" id="{14818760-8E9B-4B2C-852A-CDD49589F0FF}"/>
              </a:ext>
            </a:extLst>
          </p:cNvPr>
          <p:cNvSpPr>
            <a:spLocks noGrp="1"/>
          </p:cNvSpPr>
          <p:nvPr>
            <p:ph idx="1"/>
          </p:nvPr>
        </p:nvSpPr>
        <p:spPr/>
        <p:txBody>
          <a:bodyPr/>
          <a:lstStyle/>
          <a:p>
            <a:r>
              <a:rPr lang="en-IN" dirty="0"/>
              <a:t>For small n</a:t>
            </a:r>
          </a:p>
          <a:p>
            <a:endParaRPr lang="en-IN" dirty="0"/>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09A133D6-98F1-4071-BE9C-311AB0769605}"/>
                  </a:ext>
                </a:extLst>
              </p:cNvPr>
              <p:cNvSpPr txBox="1"/>
              <p:nvPr/>
            </p:nvSpPr>
            <p:spPr>
              <a:xfrm>
                <a:off x="1849074" y="2766959"/>
                <a:ext cx="1382086" cy="662041"/>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IN" b="0" i="1" smtClean="0">
                          <a:latin typeface="Cambria Math" panose="02040503050406030204" pitchFamily="18" charset="0"/>
                        </a:rPr>
                        <m:t>𝑡</m:t>
                      </m:r>
                      <m:r>
                        <a:rPr lang="en-IN" b="0" i="1" smtClean="0">
                          <a:latin typeface="Cambria Math" panose="02040503050406030204" pitchFamily="18" charset="0"/>
                        </a:rPr>
                        <m:t>=</m:t>
                      </m:r>
                      <m:f>
                        <m:fPr>
                          <m:ctrlPr>
                            <a:rPr lang="en-IN" b="0" i="1" smtClean="0">
                              <a:latin typeface="Cambria Math" panose="02040503050406030204" pitchFamily="18" charset="0"/>
                            </a:rPr>
                          </m:ctrlPr>
                        </m:fPr>
                        <m:num>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r>
                            <a:rPr lang="en-IN" b="0" i="1" smtClean="0">
                              <a:latin typeface="Cambria Math" panose="02040503050406030204" pitchFamily="18" charset="0"/>
                            </a:rPr>
                            <m:t>−</m:t>
                          </m:r>
                          <m:r>
                            <a:rPr lang="en-IN" b="0" i="1" smtClean="0">
                              <a:latin typeface="Cambria Math" panose="02040503050406030204" pitchFamily="18" charset="0"/>
                              <a:ea typeface="Cambria Math" panose="02040503050406030204" pitchFamily="18" charset="0"/>
                            </a:rPr>
                            <m:t>𝜇</m:t>
                          </m:r>
                        </m:num>
                        <m:den>
                          <m:r>
                            <a:rPr lang="en-IN" b="0" i="1" smtClean="0">
                              <a:latin typeface="Cambria Math" panose="02040503050406030204" pitchFamily="18" charset="0"/>
                              <a:ea typeface="Cambria Math" panose="02040503050406030204" pitchFamily="18" charset="0"/>
                            </a:rPr>
                            <m:t>𝑠</m:t>
                          </m:r>
                          <m:r>
                            <a:rPr lang="en-IN" b="0" i="1" smtClean="0">
                              <a:latin typeface="Cambria Math" panose="02040503050406030204" pitchFamily="18" charset="0"/>
                              <a:ea typeface="Cambria Math" panose="02040503050406030204" pitchFamily="18" charset="0"/>
                            </a:rPr>
                            <m:t>/</m:t>
                          </m:r>
                          <m:rad>
                            <m:radPr>
                              <m:degHide m:val="on"/>
                              <m:ctrlPr>
                                <a:rPr lang="en-IN" b="0" i="1" smtClean="0">
                                  <a:latin typeface="Cambria Math" panose="02040503050406030204" pitchFamily="18" charset="0"/>
                                  <a:ea typeface="Cambria Math" panose="02040503050406030204" pitchFamily="18" charset="0"/>
                                </a:rPr>
                              </m:ctrlPr>
                            </m:radPr>
                            <m:deg/>
                            <m:e>
                              <m:r>
                                <a:rPr lang="en-IN" b="0" i="1" smtClean="0">
                                  <a:latin typeface="Cambria Math" panose="02040503050406030204" pitchFamily="18" charset="0"/>
                                  <a:ea typeface="Cambria Math" panose="02040503050406030204" pitchFamily="18" charset="0"/>
                                </a:rPr>
                                <m:t>𝑛</m:t>
                              </m:r>
                            </m:e>
                          </m:rad>
                        </m:den>
                      </m:f>
                    </m:oMath>
                  </m:oMathPara>
                </a14:m>
                <a:endParaRPr lang="en-IN" dirty="0"/>
              </a:p>
            </p:txBody>
          </p:sp>
        </mc:Choice>
        <mc:Fallback xmlns="">
          <p:sp>
            <p:nvSpPr>
              <p:cNvPr id="5" name="TextBox 4">
                <a:extLst>
                  <a:ext uri="{FF2B5EF4-FFF2-40B4-BE49-F238E27FC236}">
                    <a16:creationId xmlns:a16="http://schemas.microsoft.com/office/drawing/2014/main" id="{09A133D6-98F1-4071-BE9C-311AB0769605}"/>
                  </a:ext>
                </a:extLst>
              </p:cNvPr>
              <p:cNvSpPr txBox="1">
                <a:spLocks noRot="1" noChangeAspect="1" noMove="1" noResize="1" noEditPoints="1" noAdjustHandles="1" noChangeArrowheads="1" noChangeShapeType="1" noTextEdit="1"/>
              </p:cNvSpPr>
              <p:nvPr/>
            </p:nvSpPr>
            <p:spPr>
              <a:xfrm>
                <a:off x="1849074" y="2766959"/>
                <a:ext cx="1382086" cy="662041"/>
              </a:xfrm>
              <a:prstGeom prst="rect">
                <a:avLst/>
              </a:prstGeom>
              <a:blipFill>
                <a:blip r:embed="rId2"/>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61A8D09C-885D-4A6D-A414-C62FEA249B6E}"/>
                  </a:ext>
                </a:extLst>
              </p:cNvPr>
              <p:cNvSpPr txBox="1"/>
              <p:nvPr/>
            </p:nvSpPr>
            <p:spPr>
              <a:xfrm>
                <a:off x="1956731" y="4653438"/>
                <a:ext cx="4955797" cy="1229119"/>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IN" b="0" i="1" smtClean="0">
                          <a:latin typeface="Cambria Math" panose="02040503050406030204" pitchFamily="18" charset="0"/>
                        </a:rPr>
                        <m:t>𝑡</m:t>
                      </m:r>
                      <m:r>
                        <a:rPr lang="en-IN" i="1">
                          <a:latin typeface="Cambria Math" panose="02040503050406030204" pitchFamily="18" charset="0"/>
                        </a:rPr>
                        <m:t>=</m:t>
                      </m:r>
                      <m:f>
                        <m:fPr>
                          <m:ctrlPr>
                            <a:rPr lang="en-IN" i="1">
                              <a:latin typeface="Cambria Math" panose="02040503050406030204" pitchFamily="18" charset="0"/>
                            </a:rPr>
                          </m:ctrlPr>
                        </m:fPr>
                        <m:num>
                          <m:d>
                            <m:dPr>
                              <m:ctrlPr>
                                <a:rPr lang="en-IN" i="1">
                                  <a:latin typeface="Cambria Math" panose="02040503050406030204" pitchFamily="18" charset="0"/>
                                </a:rPr>
                              </m:ctrlPr>
                            </m:dPr>
                            <m:e>
                              <m:sSub>
                                <m:sSubPr>
                                  <m:ctrlPr>
                                    <a:rPr lang="en-IN" i="1">
                                      <a:latin typeface="Cambria Math" panose="02040503050406030204" pitchFamily="18" charset="0"/>
                                    </a:rPr>
                                  </m:ctrlPr>
                                </m:sSubPr>
                                <m:e>
                                  <m:acc>
                                    <m:accPr>
                                      <m:chr m:val="̅"/>
                                      <m:ctrlPr>
                                        <a:rPr lang="en-IN" i="1">
                                          <a:latin typeface="Cambria Math" panose="02040503050406030204" pitchFamily="18" charset="0"/>
                                        </a:rPr>
                                      </m:ctrlPr>
                                    </m:accPr>
                                    <m:e>
                                      <m:r>
                                        <a:rPr lang="en-IN" i="1">
                                          <a:latin typeface="Cambria Math" panose="02040503050406030204" pitchFamily="18" charset="0"/>
                                        </a:rPr>
                                        <m:t>𝑥</m:t>
                                      </m:r>
                                    </m:e>
                                  </m:acc>
                                </m:e>
                                <m:sub>
                                  <m:r>
                                    <a:rPr lang="en-IN" i="1">
                                      <a:latin typeface="Cambria Math" panose="02040503050406030204" pitchFamily="18" charset="0"/>
                                    </a:rPr>
                                    <m:t>1</m:t>
                                  </m:r>
                                </m:sub>
                              </m:sSub>
                              <m:r>
                                <a:rPr lang="en-IN" i="1">
                                  <a:latin typeface="Cambria Math" panose="02040503050406030204" pitchFamily="18" charset="0"/>
                                </a:rPr>
                                <m:t>−</m:t>
                              </m:r>
                              <m:sSub>
                                <m:sSubPr>
                                  <m:ctrlPr>
                                    <a:rPr lang="en-IN" i="1">
                                      <a:latin typeface="Cambria Math" panose="02040503050406030204" pitchFamily="18" charset="0"/>
                                    </a:rPr>
                                  </m:ctrlPr>
                                </m:sSubPr>
                                <m:e>
                                  <m:acc>
                                    <m:accPr>
                                      <m:chr m:val="̅"/>
                                      <m:ctrlPr>
                                        <a:rPr lang="en-IN" i="1">
                                          <a:latin typeface="Cambria Math" panose="02040503050406030204" pitchFamily="18" charset="0"/>
                                        </a:rPr>
                                      </m:ctrlPr>
                                    </m:accPr>
                                    <m:e>
                                      <m:r>
                                        <a:rPr lang="en-IN" i="1">
                                          <a:latin typeface="Cambria Math" panose="02040503050406030204" pitchFamily="18" charset="0"/>
                                        </a:rPr>
                                        <m:t>𝑥</m:t>
                                      </m:r>
                                    </m:e>
                                  </m:acc>
                                </m:e>
                                <m:sub>
                                  <m:r>
                                    <a:rPr lang="en-IN" i="1">
                                      <a:latin typeface="Cambria Math" panose="02040503050406030204" pitchFamily="18" charset="0"/>
                                    </a:rPr>
                                    <m:t>2</m:t>
                                  </m:r>
                                </m:sub>
                              </m:sSub>
                            </m:e>
                          </m:d>
                          <m:r>
                            <a:rPr lang="en-IN" i="1">
                              <a:latin typeface="Cambria Math" panose="02040503050406030204" pitchFamily="18" charset="0"/>
                            </a:rPr>
                            <m:t>−</m:t>
                          </m:r>
                          <m:d>
                            <m:dPr>
                              <m:ctrlPr>
                                <a:rPr lang="en-IN" i="1">
                                  <a:latin typeface="Cambria Math" panose="02040503050406030204" pitchFamily="18" charset="0"/>
                                </a:rPr>
                              </m:ctrlPr>
                            </m:dPr>
                            <m:e>
                              <m:sSub>
                                <m:sSubPr>
                                  <m:ctrlPr>
                                    <a:rPr lang="en-IN" i="1">
                                      <a:latin typeface="Cambria Math" panose="02040503050406030204" pitchFamily="18" charset="0"/>
                                    </a:rPr>
                                  </m:ctrlPr>
                                </m:sSubPr>
                                <m:e>
                                  <m:r>
                                    <a:rPr lang="en-IN" i="1">
                                      <a:latin typeface="Cambria Math" panose="02040503050406030204" pitchFamily="18" charset="0"/>
                                      <a:ea typeface="Cambria Math" panose="02040503050406030204" pitchFamily="18" charset="0"/>
                                    </a:rPr>
                                    <m:t>𝜇</m:t>
                                  </m:r>
                                </m:e>
                                <m:sub>
                                  <m:r>
                                    <a:rPr lang="en-IN" i="1">
                                      <a:latin typeface="Cambria Math" panose="02040503050406030204" pitchFamily="18" charset="0"/>
                                    </a:rPr>
                                    <m:t>1</m:t>
                                  </m:r>
                                </m:sub>
                              </m:sSub>
                              <m:r>
                                <a:rPr lang="en-IN" i="1">
                                  <a:latin typeface="Cambria Math" panose="02040503050406030204" pitchFamily="18" charset="0"/>
                                </a:rPr>
                                <m:t>−</m:t>
                              </m:r>
                              <m:sSub>
                                <m:sSubPr>
                                  <m:ctrlPr>
                                    <a:rPr lang="en-IN" i="1">
                                      <a:latin typeface="Cambria Math" panose="02040503050406030204" pitchFamily="18" charset="0"/>
                                    </a:rPr>
                                  </m:ctrlPr>
                                </m:sSubPr>
                                <m:e>
                                  <m:r>
                                    <a:rPr lang="en-IN" i="1">
                                      <a:latin typeface="Cambria Math" panose="02040503050406030204" pitchFamily="18" charset="0"/>
                                      <a:ea typeface="Cambria Math" panose="02040503050406030204" pitchFamily="18" charset="0"/>
                                    </a:rPr>
                                    <m:t>𝜇</m:t>
                                  </m:r>
                                </m:e>
                                <m:sub>
                                  <m:r>
                                    <a:rPr lang="en-IN" i="1">
                                      <a:latin typeface="Cambria Math" panose="02040503050406030204" pitchFamily="18" charset="0"/>
                                    </a:rPr>
                                    <m:t>2</m:t>
                                  </m:r>
                                </m:sub>
                              </m:sSub>
                            </m:e>
                          </m:d>
                        </m:num>
                        <m:den>
                          <m:rad>
                            <m:radPr>
                              <m:degHide m:val="on"/>
                              <m:ctrlPr>
                                <a:rPr lang="en-IN" i="1" smtClean="0">
                                  <a:latin typeface="Cambria Math" panose="02040503050406030204" pitchFamily="18" charset="0"/>
                                </a:rPr>
                              </m:ctrlPr>
                            </m:radPr>
                            <m:deg/>
                            <m:e>
                              <m:d>
                                <m:dPr>
                                  <m:ctrlPr>
                                    <a:rPr lang="en-IN" i="1">
                                      <a:latin typeface="Cambria Math" panose="02040503050406030204" pitchFamily="18" charset="0"/>
                                    </a:rPr>
                                  </m:ctrlPr>
                                </m:dPr>
                                <m:e>
                                  <m:f>
                                    <m:fPr>
                                      <m:ctrlPr>
                                        <a:rPr lang="en-IN" i="1">
                                          <a:latin typeface="Cambria Math" panose="02040503050406030204" pitchFamily="18" charset="0"/>
                                        </a:rPr>
                                      </m:ctrlPr>
                                    </m:fPr>
                                    <m:num>
                                      <m:d>
                                        <m:dPr>
                                          <m:ctrlPr>
                                            <a:rPr lang="en-IN" i="1">
                                              <a:latin typeface="Cambria Math" panose="02040503050406030204" pitchFamily="18" charset="0"/>
                                            </a:rPr>
                                          </m:ctrlPr>
                                        </m:dPr>
                                        <m:e>
                                          <m:sSub>
                                            <m:sSubPr>
                                              <m:ctrlPr>
                                                <a:rPr lang="en-IN" i="1">
                                                  <a:latin typeface="Cambria Math" panose="02040503050406030204" pitchFamily="18" charset="0"/>
                                                </a:rPr>
                                              </m:ctrlPr>
                                            </m:sSubPr>
                                            <m:e>
                                              <m:r>
                                                <a:rPr lang="en-IN" i="1">
                                                  <a:latin typeface="Cambria Math" panose="02040503050406030204" pitchFamily="18" charset="0"/>
                                                </a:rPr>
                                                <m:t>𝑛</m:t>
                                              </m:r>
                                            </m:e>
                                            <m:sub>
                                              <m:r>
                                                <a:rPr lang="en-IN" i="1">
                                                  <a:latin typeface="Cambria Math" panose="02040503050406030204" pitchFamily="18" charset="0"/>
                                                </a:rPr>
                                                <m:t>1</m:t>
                                              </m:r>
                                            </m:sub>
                                          </m:sSub>
                                          <m:r>
                                            <a:rPr lang="en-IN" i="1">
                                              <a:latin typeface="Cambria Math" panose="02040503050406030204" pitchFamily="18" charset="0"/>
                                            </a:rPr>
                                            <m:t>−1</m:t>
                                          </m:r>
                                        </m:e>
                                      </m:d>
                                      <m:sSubSup>
                                        <m:sSubSupPr>
                                          <m:ctrlPr>
                                            <a:rPr lang="en-IN" i="1">
                                              <a:latin typeface="Cambria Math" panose="02040503050406030204" pitchFamily="18" charset="0"/>
                                            </a:rPr>
                                          </m:ctrlPr>
                                        </m:sSubSupPr>
                                        <m:e>
                                          <m:r>
                                            <a:rPr lang="en-IN" i="1">
                                              <a:latin typeface="Cambria Math" panose="02040503050406030204" pitchFamily="18" charset="0"/>
                                            </a:rPr>
                                            <m:t>𝑠</m:t>
                                          </m:r>
                                        </m:e>
                                        <m:sub>
                                          <m:r>
                                            <a:rPr lang="en-IN" i="1">
                                              <a:latin typeface="Cambria Math" panose="02040503050406030204" pitchFamily="18" charset="0"/>
                                            </a:rPr>
                                            <m:t>1</m:t>
                                          </m:r>
                                        </m:sub>
                                        <m:sup>
                                          <m:r>
                                            <a:rPr lang="en-IN" i="1">
                                              <a:latin typeface="Cambria Math" panose="02040503050406030204" pitchFamily="18" charset="0"/>
                                            </a:rPr>
                                            <m:t>2</m:t>
                                          </m:r>
                                        </m:sup>
                                      </m:sSubSup>
                                      <m:r>
                                        <a:rPr lang="en-IN" i="1">
                                          <a:latin typeface="Cambria Math" panose="02040503050406030204" pitchFamily="18" charset="0"/>
                                        </a:rPr>
                                        <m:t>+</m:t>
                                      </m:r>
                                      <m:d>
                                        <m:dPr>
                                          <m:ctrlPr>
                                            <a:rPr lang="en-IN" i="1">
                                              <a:latin typeface="Cambria Math" panose="02040503050406030204" pitchFamily="18" charset="0"/>
                                            </a:rPr>
                                          </m:ctrlPr>
                                        </m:dPr>
                                        <m:e>
                                          <m:sSub>
                                            <m:sSubPr>
                                              <m:ctrlPr>
                                                <a:rPr lang="en-IN" i="1">
                                                  <a:latin typeface="Cambria Math" panose="02040503050406030204" pitchFamily="18" charset="0"/>
                                                </a:rPr>
                                              </m:ctrlPr>
                                            </m:sSubPr>
                                            <m:e>
                                              <m:r>
                                                <a:rPr lang="en-IN" i="1">
                                                  <a:latin typeface="Cambria Math" panose="02040503050406030204" pitchFamily="18" charset="0"/>
                                                </a:rPr>
                                                <m:t>𝑛</m:t>
                                              </m:r>
                                            </m:e>
                                            <m:sub>
                                              <m:r>
                                                <a:rPr lang="en-IN" i="1">
                                                  <a:latin typeface="Cambria Math" panose="02040503050406030204" pitchFamily="18" charset="0"/>
                                                </a:rPr>
                                                <m:t>2</m:t>
                                              </m:r>
                                            </m:sub>
                                          </m:sSub>
                                          <m:r>
                                            <a:rPr lang="en-IN" i="1">
                                              <a:latin typeface="Cambria Math" panose="02040503050406030204" pitchFamily="18" charset="0"/>
                                            </a:rPr>
                                            <m:t>−1</m:t>
                                          </m:r>
                                        </m:e>
                                      </m:d>
                                      <m:sSubSup>
                                        <m:sSubSupPr>
                                          <m:ctrlPr>
                                            <a:rPr lang="en-IN" i="1">
                                              <a:latin typeface="Cambria Math" panose="02040503050406030204" pitchFamily="18" charset="0"/>
                                            </a:rPr>
                                          </m:ctrlPr>
                                        </m:sSubSupPr>
                                        <m:e>
                                          <m:r>
                                            <a:rPr lang="en-IN" i="1">
                                              <a:latin typeface="Cambria Math" panose="02040503050406030204" pitchFamily="18" charset="0"/>
                                            </a:rPr>
                                            <m:t>𝑠</m:t>
                                          </m:r>
                                        </m:e>
                                        <m:sub>
                                          <m:r>
                                            <a:rPr lang="en-IN" i="1">
                                              <a:latin typeface="Cambria Math" panose="02040503050406030204" pitchFamily="18" charset="0"/>
                                            </a:rPr>
                                            <m:t>2</m:t>
                                          </m:r>
                                        </m:sub>
                                        <m:sup>
                                          <m:r>
                                            <a:rPr lang="en-IN" i="1">
                                              <a:latin typeface="Cambria Math" panose="02040503050406030204" pitchFamily="18" charset="0"/>
                                            </a:rPr>
                                            <m:t>2</m:t>
                                          </m:r>
                                        </m:sup>
                                      </m:sSubSup>
                                    </m:num>
                                    <m:den>
                                      <m:sSub>
                                        <m:sSubPr>
                                          <m:ctrlPr>
                                            <a:rPr lang="en-IN" i="1">
                                              <a:latin typeface="Cambria Math" panose="02040503050406030204" pitchFamily="18" charset="0"/>
                                            </a:rPr>
                                          </m:ctrlPr>
                                        </m:sSubPr>
                                        <m:e>
                                          <m:r>
                                            <a:rPr lang="en-IN" i="1">
                                              <a:latin typeface="Cambria Math" panose="02040503050406030204" pitchFamily="18" charset="0"/>
                                            </a:rPr>
                                            <m:t>𝑛</m:t>
                                          </m:r>
                                        </m:e>
                                        <m:sub>
                                          <m:r>
                                            <a:rPr lang="en-IN" i="1">
                                              <a:latin typeface="Cambria Math" panose="02040503050406030204" pitchFamily="18" charset="0"/>
                                            </a:rPr>
                                            <m:t>1</m:t>
                                          </m:r>
                                        </m:sub>
                                      </m:sSub>
                                      <m:r>
                                        <a:rPr lang="en-IN" i="1">
                                          <a:latin typeface="Cambria Math" panose="02040503050406030204" pitchFamily="18" charset="0"/>
                                        </a:rPr>
                                        <m:t>+</m:t>
                                      </m:r>
                                      <m:sSub>
                                        <m:sSubPr>
                                          <m:ctrlPr>
                                            <a:rPr lang="en-IN" i="1">
                                              <a:latin typeface="Cambria Math" panose="02040503050406030204" pitchFamily="18" charset="0"/>
                                            </a:rPr>
                                          </m:ctrlPr>
                                        </m:sSubPr>
                                        <m:e>
                                          <m:r>
                                            <a:rPr lang="en-IN" i="1">
                                              <a:latin typeface="Cambria Math" panose="02040503050406030204" pitchFamily="18" charset="0"/>
                                            </a:rPr>
                                            <m:t>𝑛</m:t>
                                          </m:r>
                                        </m:e>
                                        <m:sub>
                                          <m:r>
                                            <a:rPr lang="en-IN" i="1">
                                              <a:latin typeface="Cambria Math" panose="02040503050406030204" pitchFamily="18" charset="0"/>
                                            </a:rPr>
                                            <m:t>2</m:t>
                                          </m:r>
                                        </m:sub>
                                      </m:sSub>
                                      <m:r>
                                        <a:rPr lang="en-IN" i="1">
                                          <a:latin typeface="Cambria Math" panose="02040503050406030204" pitchFamily="18" charset="0"/>
                                        </a:rPr>
                                        <m:t>−2</m:t>
                                      </m:r>
                                    </m:den>
                                  </m:f>
                                </m:e>
                              </m:d>
                            </m:e>
                          </m:rad>
                          <m:rad>
                            <m:radPr>
                              <m:degHide m:val="on"/>
                              <m:ctrlPr>
                                <a:rPr lang="en-IN" i="1" smtClean="0">
                                  <a:latin typeface="Cambria Math" panose="02040503050406030204" pitchFamily="18" charset="0"/>
                                </a:rPr>
                              </m:ctrlPr>
                            </m:radPr>
                            <m:deg/>
                            <m:e>
                              <m:f>
                                <m:fPr>
                                  <m:ctrlPr>
                                    <a:rPr lang="en-IN" i="1">
                                      <a:latin typeface="Cambria Math" panose="02040503050406030204" pitchFamily="18" charset="0"/>
                                    </a:rPr>
                                  </m:ctrlPr>
                                </m:fPr>
                                <m:num>
                                  <m:r>
                                    <a:rPr lang="en-IN" b="0" i="1" smtClean="0">
                                      <a:latin typeface="Cambria Math" panose="02040503050406030204" pitchFamily="18" charset="0"/>
                                    </a:rPr>
                                    <m:t>1</m:t>
                                  </m:r>
                                </m:num>
                                <m:den>
                                  <m:sSub>
                                    <m:sSubPr>
                                      <m:ctrlPr>
                                        <a:rPr lang="en-IN" i="1">
                                          <a:latin typeface="Cambria Math" panose="02040503050406030204" pitchFamily="18" charset="0"/>
                                        </a:rPr>
                                      </m:ctrlPr>
                                    </m:sSubPr>
                                    <m:e>
                                      <m:r>
                                        <a:rPr lang="en-IN" i="1">
                                          <a:latin typeface="Cambria Math" panose="02040503050406030204" pitchFamily="18" charset="0"/>
                                        </a:rPr>
                                        <m:t>𝑛</m:t>
                                      </m:r>
                                    </m:e>
                                    <m:sub>
                                      <m:r>
                                        <a:rPr lang="en-IN" i="1">
                                          <a:latin typeface="Cambria Math" panose="02040503050406030204" pitchFamily="18" charset="0"/>
                                        </a:rPr>
                                        <m:t>1</m:t>
                                      </m:r>
                                    </m:sub>
                                  </m:sSub>
                                </m:den>
                              </m:f>
                              <m:r>
                                <a:rPr lang="en-IN" i="1">
                                  <a:latin typeface="Cambria Math" panose="02040503050406030204" pitchFamily="18" charset="0"/>
                                </a:rPr>
                                <m:t>+</m:t>
                              </m:r>
                              <m:f>
                                <m:fPr>
                                  <m:ctrlPr>
                                    <a:rPr lang="en-IN" i="1">
                                      <a:latin typeface="Cambria Math" panose="02040503050406030204" pitchFamily="18" charset="0"/>
                                    </a:rPr>
                                  </m:ctrlPr>
                                </m:fPr>
                                <m:num>
                                  <m:r>
                                    <a:rPr lang="en-IN" b="0" i="1" smtClean="0">
                                      <a:latin typeface="Cambria Math" panose="02040503050406030204" pitchFamily="18" charset="0"/>
                                    </a:rPr>
                                    <m:t>1</m:t>
                                  </m:r>
                                </m:num>
                                <m:den>
                                  <m:sSub>
                                    <m:sSubPr>
                                      <m:ctrlPr>
                                        <a:rPr lang="en-IN" i="1">
                                          <a:latin typeface="Cambria Math" panose="02040503050406030204" pitchFamily="18" charset="0"/>
                                        </a:rPr>
                                      </m:ctrlPr>
                                    </m:sSubPr>
                                    <m:e>
                                      <m:r>
                                        <a:rPr lang="en-IN" i="1">
                                          <a:latin typeface="Cambria Math" panose="02040503050406030204" pitchFamily="18" charset="0"/>
                                        </a:rPr>
                                        <m:t>𝑛</m:t>
                                      </m:r>
                                    </m:e>
                                    <m:sub>
                                      <m:r>
                                        <a:rPr lang="en-IN" i="1">
                                          <a:latin typeface="Cambria Math" panose="02040503050406030204" pitchFamily="18" charset="0"/>
                                        </a:rPr>
                                        <m:t>2</m:t>
                                      </m:r>
                                    </m:sub>
                                  </m:sSub>
                                </m:den>
                              </m:f>
                            </m:e>
                          </m:rad>
                        </m:den>
                      </m:f>
                    </m:oMath>
                  </m:oMathPara>
                </a14:m>
                <a:endParaRPr lang="en-IN" dirty="0"/>
              </a:p>
            </p:txBody>
          </p:sp>
        </mc:Choice>
        <mc:Fallback xmlns="">
          <p:sp>
            <p:nvSpPr>
              <p:cNvPr id="7" name="TextBox 6">
                <a:extLst>
                  <a:ext uri="{FF2B5EF4-FFF2-40B4-BE49-F238E27FC236}">
                    <a16:creationId xmlns:a16="http://schemas.microsoft.com/office/drawing/2014/main" id="{61A8D09C-885D-4A6D-A414-C62FEA249B6E}"/>
                  </a:ext>
                </a:extLst>
              </p:cNvPr>
              <p:cNvSpPr txBox="1">
                <a:spLocks noRot="1" noChangeAspect="1" noMove="1" noResize="1" noEditPoints="1" noAdjustHandles="1" noChangeArrowheads="1" noChangeShapeType="1" noTextEdit="1"/>
              </p:cNvSpPr>
              <p:nvPr/>
            </p:nvSpPr>
            <p:spPr>
              <a:xfrm>
                <a:off x="1956731" y="4653438"/>
                <a:ext cx="4955797" cy="1229119"/>
              </a:xfrm>
              <a:prstGeom prst="rect">
                <a:avLst/>
              </a:prstGeom>
              <a:blipFill>
                <a:blip r:embed="rId3"/>
                <a:stretch>
                  <a:fillRect/>
                </a:stretch>
              </a:blipFill>
            </p:spPr>
            <p:txBody>
              <a:bodyPr/>
              <a:lstStyle/>
              <a:p>
                <a:r>
                  <a:rPr lang="en-IN">
                    <a:noFill/>
                  </a:rPr>
                  <a:t> </a:t>
                </a:r>
              </a:p>
            </p:txBody>
          </p:sp>
        </mc:Fallback>
      </mc:AlternateContent>
    </p:spTree>
    <p:extLst>
      <p:ext uri="{BB962C8B-B14F-4D97-AF65-F5344CB8AC3E}">
        <p14:creationId xmlns:p14="http://schemas.microsoft.com/office/powerpoint/2010/main" val="2190785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A professor is marking the  test out of 60. Here are the results: </a:t>
            </a:r>
          </a:p>
        </p:txBody>
      </p:sp>
      <p:sp>
        <p:nvSpPr>
          <p:cNvPr id="3" name="Content Placeholder 2"/>
          <p:cNvSpPr>
            <a:spLocks noGrp="1"/>
          </p:cNvSpPr>
          <p:nvPr>
            <p:ph idx="1"/>
          </p:nvPr>
        </p:nvSpPr>
        <p:spPr/>
        <p:txBody>
          <a:bodyPr/>
          <a:lstStyle/>
          <a:p>
            <a:pPr marL="0" indent="0">
              <a:buNone/>
            </a:pPr>
            <a:r>
              <a:rPr lang="en-IN" dirty="0"/>
              <a:t>20	15	26	32	18	28	35	14	26	22	17</a:t>
            </a:r>
          </a:p>
          <a:p>
            <a:pPr marL="0" indent="0">
              <a:buNone/>
            </a:pPr>
            <a:endParaRPr lang="en-IN" dirty="0"/>
          </a:p>
          <a:p>
            <a:pPr marL="0" indent="0">
              <a:buNone/>
            </a:pPr>
            <a:r>
              <a:rPr lang="en-IN" dirty="0"/>
              <a:t>Most of the students did not get 30 out of 60 and most will fail. The test must have been really hard. The professor decides to standardize and detain only the students who are 1 standard deviation below the mean. Which of the students  will be detained?</a:t>
            </a:r>
          </a:p>
        </p:txBody>
      </p:sp>
    </p:spTree>
    <p:extLst>
      <p:ext uri="{BB962C8B-B14F-4D97-AF65-F5344CB8AC3E}">
        <p14:creationId xmlns:p14="http://schemas.microsoft.com/office/powerpoint/2010/main" val="1781926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6311721" y="215766"/>
          <a:ext cx="4931536" cy="6360492"/>
        </p:xfrm>
        <a:graphic>
          <a:graphicData uri="http://schemas.openxmlformats.org/drawingml/2006/table">
            <a:tbl>
              <a:tblPr firstRow="1" bandRow="1">
                <a:tableStyleId>{5C22544A-7EE6-4342-B048-85BDC9FD1C3A}</a:tableStyleId>
              </a:tblPr>
              <a:tblGrid>
                <a:gridCol w="2465768">
                  <a:extLst>
                    <a:ext uri="{9D8B030D-6E8A-4147-A177-3AD203B41FA5}">
                      <a16:colId xmlns:a16="http://schemas.microsoft.com/office/drawing/2014/main" val="20000"/>
                    </a:ext>
                  </a:extLst>
                </a:gridCol>
                <a:gridCol w="2465768">
                  <a:extLst>
                    <a:ext uri="{9D8B030D-6E8A-4147-A177-3AD203B41FA5}">
                      <a16:colId xmlns:a16="http://schemas.microsoft.com/office/drawing/2014/main" val="20001"/>
                    </a:ext>
                  </a:extLst>
                </a:gridCol>
              </a:tblGrid>
              <a:tr h="530041">
                <a:tc>
                  <a:txBody>
                    <a:bodyPr/>
                    <a:lstStyle/>
                    <a:p>
                      <a:r>
                        <a:rPr lang="en-IN" dirty="0"/>
                        <a:t>Score </a:t>
                      </a:r>
                    </a:p>
                  </a:txBody>
                  <a:tcPr/>
                </a:tc>
                <a:tc>
                  <a:txBody>
                    <a:bodyPr/>
                    <a:lstStyle/>
                    <a:p>
                      <a:r>
                        <a:rPr lang="en-IN" dirty="0"/>
                        <a:t>Standard Score</a:t>
                      </a:r>
                    </a:p>
                  </a:txBody>
                  <a:tcPr/>
                </a:tc>
                <a:extLst>
                  <a:ext uri="{0D108BD9-81ED-4DB2-BD59-A6C34878D82A}">
                    <a16:rowId xmlns:a16="http://schemas.microsoft.com/office/drawing/2014/main" val="10000"/>
                  </a:ext>
                </a:extLst>
              </a:tr>
              <a:tr h="530041">
                <a:tc>
                  <a:txBody>
                    <a:bodyPr/>
                    <a:lstStyle/>
                    <a:p>
                      <a:pPr algn="ctr"/>
                      <a:r>
                        <a:rPr lang="en-IN" dirty="0"/>
                        <a:t>20</a:t>
                      </a:r>
                    </a:p>
                  </a:txBody>
                  <a:tcPr/>
                </a:tc>
                <a:tc>
                  <a:txBody>
                    <a:bodyPr/>
                    <a:lstStyle/>
                    <a:p>
                      <a:pPr algn="ctr"/>
                      <a:r>
                        <a:rPr lang="en-IN" dirty="0"/>
                        <a:t>-0.45</a:t>
                      </a:r>
                    </a:p>
                  </a:txBody>
                  <a:tcPr/>
                </a:tc>
                <a:extLst>
                  <a:ext uri="{0D108BD9-81ED-4DB2-BD59-A6C34878D82A}">
                    <a16:rowId xmlns:a16="http://schemas.microsoft.com/office/drawing/2014/main" val="10001"/>
                  </a:ext>
                </a:extLst>
              </a:tr>
              <a:tr h="530041">
                <a:tc>
                  <a:txBody>
                    <a:bodyPr/>
                    <a:lstStyle/>
                    <a:p>
                      <a:pPr algn="ctr"/>
                      <a:r>
                        <a:rPr lang="en-IN" dirty="0"/>
                        <a:t>15</a:t>
                      </a:r>
                    </a:p>
                  </a:txBody>
                  <a:tcPr/>
                </a:tc>
                <a:tc>
                  <a:txBody>
                    <a:bodyPr/>
                    <a:lstStyle/>
                    <a:p>
                      <a:pPr algn="ctr"/>
                      <a:r>
                        <a:rPr lang="en-IN" dirty="0"/>
                        <a:t>-1.21 (Detain)</a:t>
                      </a:r>
                    </a:p>
                  </a:txBody>
                  <a:tcPr/>
                </a:tc>
                <a:extLst>
                  <a:ext uri="{0D108BD9-81ED-4DB2-BD59-A6C34878D82A}">
                    <a16:rowId xmlns:a16="http://schemas.microsoft.com/office/drawing/2014/main" val="10002"/>
                  </a:ext>
                </a:extLst>
              </a:tr>
              <a:tr h="530041">
                <a:tc>
                  <a:txBody>
                    <a:bodyPr/>
                    <a:lstStyle/>
                    <a:p>
                      <a:pPr algn="ctr"/>
                      <a:r>
                        <a:rPr lang="en-IN" dirty="0"/>
                        <a:t>26</a:t>
                      </a:r>
                    </a:p>
                  </a:txBody>
                  <a:tcPr/>
                </a:tc>
                <a:tc>
                  <a:txBody>
                    <a:bodyPr/>
                    <a:lstStyle/>
                    <a:p>
                      <a:pPr algn="ctr"/>
                      <a:r>
                        <a:rPr lang="en-IN" dirty="0"/>
                        <a:t>0.45</a:t>
                      </a:r>
                    </a:p>
                  </a:txBody>
                  <a:tcPr/>
                </a:tc>
                <a:extLst>
                  <a:ext uri="{0D108BD9-81ED-4DB2-BD59-A6C34878D82A}">
                    <a16:rowId xmlns:a16="http://schemas.microsoft.com/office/drawing/2014/main" val="10003"/>
                  </a:ext>
                </a:extLst>
              </a:tr>
              <a:tr h="530041">
                <a:tc>
                  <a:txBody>
                    <a:bodyPr/>
                    <a:lstStyle/>
                    <a:p>
                      <a:pPr algn="ctr"/>
                      <a:r>
                        <a:rPr lang="en-IN" dirty="0"/>
                        <a:t>32</a:t>
                      </a:r>
                    </a:p>
                  </a:txBody>
                  <a:tcPr/>
                </a:tc>
                <a:tc>
                  <a:txBody>
                    <a:bodyPr/>
                    <a:lstStyle/>
                    <a:p>
                      <a:pPr algn="ctr"/>
                      <a:r>
                        <a:rPr lang="en-IN" dirty="0"/>
                        <a:t>1.36</a:t>
                      </a:r>
                    </a:p>
                  </a:txBody>
                  <a:tcPr/>
                </a:tc>
                <a:extLst>
                  <a:ext uri="{0D108BD9-81ED-4DB2-BD59-A6C34878D82A}">
                    <a16:rowId xmlns:a16="http://schemas.microsoft.com/office/drawing/2014/main" val="10004"/>
                  </a:ext>
                </a:extLst>
              </a:tr>
              <a:tr h="530041">
                <a:tc>
                  <a:txBody>
                    <a:bodyPr/>
                    <a:lstStyle/>
                    <a:p>
                      <a:pPr algn="ctr"/>
                      <a:r>
                        <a:rPr lang="en-IN" dirty="0"/>
                        <a:t>18</a:t>
                      </a:r>
                    </a:p>
                  </a:txBody>
                  <a:tcPr/>
                </a:tc>
                <a:tc>
                  <a:txBody>
                    <a:bodyPr/>
                    <a:lstStyle/>
                    <a:p>
                      <a:pPr algn="ctr"/>
                      <a:r>
                        <a:rPr lang="en-IN" dirty="0"/>
                        <a:t>-0.76</a:t>
                      </a:r>
                    </a:p>
                  </a:txBody>
                  <a:tcPr/>
                </a:tc>
                <a:extLst>
                  <a:ext uri="{0D108BD9-81ED-4DB2-BD59-A6C34878D82A}">
                    <a16:rowId xmlns:a16="http://schemas.microsoft.com/office/drawing/2014/main" val="10005"/>
                  </a:ext>
                </a:extLst>
              </a:tr>
              <a:tr h="530041">
                <a:tc>
                  <a:txBody>
                    <a:bodyPr/>
                    <a:lstStyle/>
                    <a:p>
                      <a:pPr algn="ctr"/>
                      <a:r>
                        <a:rPr lang="en-IN" dirty="0"/>
                        <a:t>28</a:t>
                      </a:r>
                    </a:p>
                  </a:txBody>
                  <a:tcPr/>
                </a:tc>
                <a:tc>
                  <a:txBody>
                    <a:bodyPr/>
                    <a:lstStyle/>
                    <a:p>
                      <a:pPr algn="ctr"/>
                      <a:r>
                        <a:rPr lang="en-IN" dirty="0"/>
                        <a:t>0.76</a:t>
                      </a:r>
                    </a:p>
                  </a:txBody>
                  <a:tcPr/>
                </a:tc>
                <a:extLst>
                  <a:ext uri="{0D108BD9-81ED-4DB2-BD59-A6C34878D82A}">
                    <a16:rowId xmlns:a16="http://schemas.microsoft.com/office/drawing/2014/main" val="10006"/>
                  </a:ext>
                </a:extLst>
              </a:tr>
              <a:tr h="530041">
                <a:tc>
                  <a:txBody>
                    <a:bodyPr/>
                    <a:lstStyle/>
                    <a:p>
                      <a:pPr algn="ctr"/>
                      <a:r>
                        <a:rPr lang="en-IN" dirty="0"/>
                        <a:t>35</a:t>
                      </a:r>
                    </a:p>
                  </a:txBody>
                  <a:tcPr/>
                </a:tc>
                <a:tc>
                  <a:txBody>
                    <a:bodyPr/>
                    <a:lstStyle/>
                    <a:p>
                      <a:pPr algn="ctr"/>
                      <a:r>
                        <a:rPr lang="en-IN" dirty="0"/>
                        <a:t>1.82</a:t>
                      </a:r>
                    </a:p>
                  </a:txBody>
                  <a:tcPr/>
                </a:tc>
                <a:extLst>
                  <a:ext uri="{0D108BD9-81ED-4DB2-BD59-A6C34878D82A}">
                    <a16:rowId xmlns:a16="http://schemas.microsoft.com/office/drawing/2014/main" val="10007"/>
                  </a:ext>
                </a:extLst>
              </a:tr>
              <a:tr h="530041">
                <a:tc>
                  <a:txBody>
                    <a:bodyPr/>
                    <a:lstStyle/>
                    <a:p>
                      <a:pPr algn="ctr"/>
                      <a:r>
                        <a:rPr lang="en-IN" dirty="0"/>
                        <a:t>14</a:t>
                      </a:r>
                    </a:p>
                  </a:txBody>
                  <a:tcPr/>
                </a:tc>
                <a:tc>
                  <a:txBody>
                    <a:bodyPr/>
                    <a:lstStyle/>
                    <a:p>
                      <a:pPr algn="ctr"/>
                      <a:r>
                        <a:rPr lang="en-IN" dirty="0"/>
                        <a:t>-1.36( Detain)</a:t>
                      </a:r>
                    </a:p>
                  </a:txBody>
                  <a:tcPr/>
                </a:tc>
                <a:extLst>
                  <a:ext uri="{0D108BD9-81ED-4DB2-BD59-A6C34878D82A}">
                    <a16:rowId xmlns:a16="http://schemas.microsoft.com/office/drawing/2014/main" val="10008"/>
                  </a:ext>
                </a:extLst>
              </a:tr>
              <a:tr h="530041">
                <a:tc>
                  <a:txBody>
                    <a:bodyPr/>
                    <a:lstStyle/>
                    <a:p>
                      <a:pPr algn="ctr"/>
                      <a:r>
                        <a:rPr lang="en-IN" dirty="0"/>
                        <a:t>26</a:t>
                      </a:r>
                    </a:p>
                  </a:txBody>
                  <a:tcPr/>
                </a:tc>
                <a:tc>
                  <a:txBody>
                    <a:bodyPr/>
                    <a:lstStyle/>
                    <a:p>
                      <a:pPr algn="ctr"/>
                      <a:r>
                        <a:rPr lang="en-IN" dirty="0"/>
                        <a:t>0.45</a:t>
                      </a:r>
                    </a:p>
                  </a:txBody>
                  <a:tcPr/>
                </a:tc>
                <a:extLst>
                  <a:ext uri="{0D108BD9-81ED-4DB2-BD59-A6C34878D82A}">
                    <a16:rowId xmlns:a16="http://schemas.microsoft.com/office/drawing/2014/main" val="10009"/>
                  </a:ext>
                </a:extLst>
              </a:tr>
              <a:tr h="530041">
                <a:tc>
                  <a:txBody>
                    <a:bodyPr/>
                    <a:lstStyle/>
                    <a:p>
                      <a:pPr algn="ctr"/>
                      <a:r>
                        <a:rPr lang="en-IN" dirty="0"/>
                        <a:t>22</a:t>
                      </a:r>
                    </a:p>
                  </a:txBody>
                  <a:tcPr/>
                </a:tc>
                <a:tc>
                  <a:txBody>
                    <a:bodyPr/>
                    <a:lstStyle/>
                    <a:p>
                      <a:pPr algn="ctr"/>
                      <a:r>
                        <a:rPr lang="en-IN" dirty="0"/>
                        <a:t>-0.15</a:t>
                      </a:r>
                    </a:p>
                  </a:txBody>
                  <a:tcPr/>
                </a:tc>
                <a:extLst>
                  <a:ext uri="{0D108BD9-81ED-4DB2-BD59-A6C34878D82A}">
                    <a16:rowId xmlns:a16="http://schemas.microsoft.com/office/drawing/2014/main" val="10010"/>
                  </a:ext>
                </a:extLst>
              </a:tr>
              <a:tr h="530041">
                <a:tc>
                  <a:txBody>
                    <a:bodyPr/>
                    <a:lstStyle/>
                    <a:p>
                      <a:pPr algn="ctr"/>
                      <a:r>
                        <a:rPr lang="en-IN" dirty="0"/>
                        <a:t>17</a:t>
                      </a:r>
                    </a:p>
                  </a:txBody>
                  <a:tcPr/>
                </a:tc>
                <a:tc>
                  <a:txBody>
                    <a:bodyPr/>
                    <a:lstStyle/>
                    <a:p>
                      <a:pPr algn="ctr"/>
                      <a:r>
                        <a:rPr lang="en-IN" dirty="0"/>
                        <a:t>-0.91</a:t>
                      </a:r>
                    </a:p>
                  </a:txBody>
                  <a:tcPr/>
                </a:tc>
                <a:extLst>
                  <a:ext uri="{0D108BD9-81ED-4DB2-BD59-A6C34878D82A}">
                    <a16:rowId xmlns:a16="http://schemas.microsoft.com/office/drawing/2014/main" val="10011"/>
                  </a:ext>
                </a:extLst>
              </a:tr>
            </a:tbl>
          </a:graphicData>
        </a:graphic>
      </p:graphicFrame>
      <p:sp>
        <p:nvSpPr>
          <p:cNvPr id="5" name="TextBox 4"/>
          <p:cNvSpPr txBox="1"/>
          <p:nvPr/>
        </p:nvSpPr>
        <p:spPr>
          <a:xfrm>
            <a:off x="1416676" y="1378039"/>
            <a:ext cx="3026535" cy="369332"/>
          </a:xfrm>
          <a:prstGeom prst="rect">
            <a:avLst/>
          </a:prstGeom>
          <a:noFill/>
        </p:spPr>
        <p:txBody>
          <a:bodyPr wrap="square" rtlCol="0">
            <a:spAutoFit/>
          </a:bodyPr>
          <a:lstStyle/>
          <a:p>
            <a:r>
              <a:rPr lang="en-IN" dirty="0"/>
              <a:t>m = 23, </a:t>
            </a:r>
            <a:r>
              <a:rPr lang="en-IN" dirty="0">
                <a:sym typeface="Symbol" panose="05050102010706020507" pitchFamily="18" charset="2"/>
              </a:rPr>
              <a:t> =6.6</a:t>
            </a:r>
            <a:endParaRPr lang="en-IN" dirty="0"/>
          </a:p>
        </p:txBody>
      </p:sp>
    </p:spTree>
    <p:extLst>
      <p:ext uri="{BB962C8B-B14F-4D97-AF65-F5344CB8AC3E}">
        <p14:creationId xmlns:p14="http://schemas.microsoft.com/office/powerpoint/2010/main" val="4133591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A professor is marking the  test out of 60. Here are the results: </a:t>
            </a:r>
          </a:p>
        </p:txBody>
      </p:sp>
      <p:sp>
        <p:nvSpPr>
          <p:cNvPr id="3" name="Content Placeholder 2"/>
          <p:cNvSpPr>
            <a:spLocks noGrp="1"/>
          </p:cNvSpPr>
          <p:nvPr>
            <p:ph idx="1"/>
          </p:nvPr>
        </p:nvSpPr>
        <p:spPr/>
        <p:txBody>
          <a:bodyPr/>
          <a:lstStyle/>
          <a:p>
            <a:pPr marL="0" indent="0">
              <a:buNone/>
            </a:pPr>
            <a:r>
              <a:rPr lang="en-IN" dirty="0"/>
              <a:t>20	15	26	32	18	28	35	14	26	22	17</a:t>
            </a:r>
          </a:p>
          <a:p>
            <a:pPr marL="0" indent="0">
              <a:buNone/>
            </a:pPr>
            <a:endParaRPr lang="en-IN" dirty="0"/>
          </a:p>
          <a:p>
            <a:pPr marL="0" indent="0">
              <a:buNone/>
            </a:pPr>
            <a:r>
              <a:rPr lang="en-IN" dirty="0"/>
              <a:t>Most of the students did not get 30 out of 60 and most will fail. The test must have been really hard. The professor decides to standardize and detain only the students who are 1 standard deviation below the mean. Which of the students  will be detained?</a:t>
            </a:r>
          </a:p>
        </p:txBody>
      </p:sp>
    </p:spTree>
    <p:extLst>
      <p:ext uri="{BB962C8B-B14F-4D97-AF65-F5344CB8AC3E}">
        <p14:creationId xmlns:p14="http://schemas.microsoft.com/office/powerpoint/2010/main" val="1454541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6311721" y="215766"/>
          <a:ext cx="4931536" cy="6360492"/>
        </p:xfrm>
        <a:graphic>
          <a:graphicData uri="http://schemas.openxmlformats.org/drawingml/2006/table">
            <a:tbl>
              <a:tblPr firstRow="1" bandRow="1">
                <a:tableStyleId>{5C22544A-7EE6-4342-B048-85BDC9FD1C3A}</a:tableStyleId>
              </a:tblPr>
              <a:tblGrid>
                <a:gridCol w="2465768">
                  <a:extLst>
                    <a:ext uri="{9D8B030D-6E8A-4147-A177-3AD203B41FA5}">
                      <a16:colId xmlns:a16="http://schemas.microsoft.com/office/drawing/2014/main" val="20000"/>
                    </a:ext>
                  </a:extLst>
                </a:gridCol>
                <a:gridCol w="2465768">
                  <a:extLst>
                    <a:ext uri="{9D8B030D-6E8A-4147-A177-3AD203B41FA5}">
                      <a16:colId xmlns:a16="http://schemas.microsoft.com/office/drawing/2014/main" val="20001"/>
                    </a:ext>
                  </a:extLst>
                </a:gridCol>
              </a:tblGrid>
              <a:tr h="530041">
                <a:tc>
                  <a:txBody>
                    <a:bodyPr/>
                    <a:lstStyle/>
                    <a:p>
                      <a:r>
                        <a:rPr lang="en-IN" dirty="0"/>
                        <a:t>Score </a:t>
                      </a:r>
                    </a:p>
                  </a:txBody>
                  <a:tcPr/>
                </a:tc>
                <a:tc>
                  <a:txBody>
                    <a:bodyPr/>
                    <a:lstStyle/>
                    <a:p>
                      <a:r>
                        <a:rPr lang="en-IN" dirty="0"/>
                        <a:t>Standard Score</a:t>
                      </a:r>
                    </a:p>
                  </a:txBody>
                  <a:tcPr/>
                </a:tc>
                <a:extLst>
                  <a:ext uri="{0D108BD9-81ED-4DB2-BD59-A6C34878D82A}">
                    <a16:rowId xmlns:a16="http://schemas.microsoft.com/office/drawing/2014/main" val="10000"/>
                  </a:ext>
                </a:extLst>
              </a:tr>
              <a:tr h="530041">
                <a:tc>
                  <a:txBody>
                    <a:bodyPr/>
                    <a:lstStyle/>
                    <a:p>
                      <a:pPr algn="ctr"/>
                      <a:r>
                        <a:rPr lang="en-IN" dirty="0"/>
                        <a:t>20</a:t>
                      </a:r>
                    </a:p>
                  </a:txBody>
                  <a:tcPr/>
                </a:tc>
                <a:tc>
                  <a:txBody>
                    <a:bodyPr/>
                    <a:lstStyle/>
                    <a:p>
                      <a:pPr algn="ctr"/>
                      <a:r>
                        <a:rPr lang="en-IN" dirty="0"/>
                        <a:t>-0.45</a:t>
                      </a:r>
                    </a:p>
                  </a:txBody>
                  <a:tcPr/>
                </a:tc>
                <a:extLst>
                  <a:ext uri="{0D108BD9-81ED-4DB2-BD59-A6C34878D82A}">
                    <a16:rowId xmlns:a16="http://schemas.microsoft.com/office/drawing/2014/main" val="10001"/>
                  </a:ext>
                </a:extLst>
              </a:tr>
              <a:tr h="530041">
                <a:tc>
                  <a:txBody>
                    <a:bodyPr/>
                    <a:lstStyle/>
                    <a:p>
                      <a:pPr algn="ctr"/>
                      <a:r>
                        <a:rPr lang="en-IN" dirty="0"/>
                        <a:t>15</a:t>
                      </a:r>
                    </a:p>
                  </a:txBody>
                  <a:tcPr/>
                </a:tc>
                <a:tc>
                  <a:txBody>
                    <a:bodyPr/>
                    <a:lstStyle/>
                    <a:p>
                      <a:pPr algn="ctr"/>
                      <a:r>
                        <a:rPr lang="en-IN" dirty="0"/>
                        <a:t>-1.21 (Detain)</a:t>
                      </a:r>
                    </a:p>
                  </a:txBody>
                  <a:tcPr/>
                </a:tc>
                <a:extLst>
                  <a:ext uri="{0D108BD9-81ED-4DB2-BD59-A6C34878D82A}">
                    <a16:rowId xmlns:a16="http://schemas.microsoft.com/office/drawing/2014/main" val="10002"/>
                  </a:ext>
                </a:extLst>
              </a:tr>
              <a:tr h="530041">
                <a:tc>
                  <a:txBody>
                    <a:bodyPr/>
                    <a:lstStyle/>
                    <a:p>
                      <a:pPr algn="ctr"/>
                      <a:r>
                        <a:rPr lang="en-IN" dirty="0"/>
                        <a:t>26</a:t>
                      </a:r>
                    </a:p>
                  </a:txBody>
                  <a:tcPr/>
                </a:tc>
                <a:tc>
                  <a:txBody>
                    <a:bodyPr/>
                    <a:lstStyle/>
                    <a:p>
                      <a:pPr algn="ctr"/>
                      <a:r>
                        <a:rPr lang="en-IN" dirty="0"/>
                        <a:t>0.45</a:t>
                      </a:r>
                    </a:p>
                  </a:txBody>
                  <a:tcPr/>
                </a:tc>
                <a:extLst>
                  <a:ext uri="{0D108BD9-81ED-4DB2-BD59-A6C34878D82A}">
                    <a16:rowId xmlns:a16="http://schemas.microsoft.com/office/drawing/2014/main" val="10003"/>
                  </a:ext>
                </a:extLst>
              </a:tr>
              <a:tr h="530041">
                <a:tc>
                  <a:txBody>
                    <a:bodyPr/>
                    <a:lstStyle/>
                    <a:p>
                      <a:pPr algn="ctr"/>
                      <a:r>
                        <a:rPr lang="en-IN" dirty="0"/>
                        <a:t>32</a:t>
                      </a:r>
                    </a:p>
                  </a:txBody>
                  <a:tcPr/>
                </a:tc>
                <a:tc>
                  <a:txBody>
                    <a:bodyPr/>
                    <a:lstStyle/>
                    <a:p>
                      <a:pPr algn="ctr"/>
                      <a:r>
                        <a:rPr lang="en-IN" dirty="0"/>
                        <a:t>1.36</a:t>
                      </a:r>
                    </a:p>
                  </a:txBody>
                  <a:tcPr/>
                </a:tc>
                <a:extLst>
                  <a:ext uri="{0D108BD9-81ED-4DB2-BD59-A6C34878D82A}">
                    <a16:rowId xmlns:a16="http://schemas.microsoft.com/office/drawing/2014/main" val="10004"/>
                  </a:ext>
                </a:extLst>
              </a:tr>
              <a:tr h="530041">
                <a:tc>
                  <a:txBody>
                    <a:bodyPr/>
                    <a:lstStyle/>
                    <a:p>
                      <a:pPr algn="ctr"/>
                      <a:r>
                        <a:rPr lang="en-IN" dirty="0"/>
                        <a:t>18</a:t>
                      </a:r>
                    </a:p>
                  </a:txBody>
                  <a:tcPr/>
                </a:tc>
                <a:tc>
                  <a:txBody>
                    <a:bodyPr/>
                    <a:lstStyle/>
                    <a:p>
                      <a:pPr algn="ctr"/>
                      <a:r>
                        <a:rPr lang="en-IN" dirty="0"/>
                        <a:t>-0.76</a:t>
                      </a:r>
                    </a:p>
                  </a:txBody>
                  <a:tcPr/>
                </a:tc>
                <a:extLst>
                  <a:ext uri="{0D108BD9-81ED-4DB2-BD59-A6C34878D82A}">
                    <a16:rowId xmlns:a16="http://schemas.microsoft.com/office/drawing/2014/main" val="10005"/>
                  </a:ext>
                </a:extLst>
              </a:tr>
              <a:tr h="530041">
                <a:tc>
                  <a:txBody>
                    <a:bodyPr/>
                    <a:lstStyle/>
                    <a:p>
                      <a:pPr algn="ctr"/>
                      <a:r>
                        <a:rPr lang="en-IN" dirty="0"/>
                        <a:t>28</a:t>
                      </a:r>
                    </a:p>
                  </a:txBody>
                  <a:tcPr/>
                </a:tc>
                <a:tc>
                  <a:txBody>
                    <a:bodyPr/>
                    <a:lstStyle/>
                    <a:p>
                      <a:pPr algn="ctr"/>
                      <a:r>
                        <a:rPr lang="en-IN" dirty="0"/>
                        <a:t>0.76</a:t>
                      </a:r>
                    </a:p>
                  </a:txBody>
                  <a:tcPr/>
                </a:tc>
                <a:extLst>
                  <a:ext uri="{0D108BD9-81ED-4DB2-BD59-A6C34878D82A}">
                    <a16:rowId xmlns:a16="http://schemas.microsoft.com/office/drawing/2014/main" val="10006"/>
                  </a:ext>
                </a:extLst>
              </a:tr>
              <a:tr h="530041">
                <a:tc>
                  <a:txBody>
                    <a:bodyPr/>
                    <a:lstStyle/>
                    <a:p>
                      <a:pPr algn="ctr"/>
                      <a:r>
                        <a:rPr lang="en-IN" dirty="0"/>
                        <a:t>35</a:t>
                      </a:r>
                    </a:p>
                  </a:txBody>
                  <a:tcPr/>
                </a:tc>
                <a:tc>
                  <a:txBody>
                    <a:bodyPr/>
                    <a:lstStyle/>
                    <a:p>
                      <a:pPr algn="ctr"/>
                      <a:r>
                        <a:rPr lang="en-IN" dirty="0"/>
                        <a:t>1.82</a:t>
                      </a:r>
                    </a:p>
                  </a:txBody>
                  <a:tcPr/>
                </a:tc>
                <a:extLst>
                  <a:ext uri="{0D108BD9-81ED-4DB2-BD59-A6C34878D82A}">
                    <a16:rowId xmlns:a16="http://schemas.microsoft.com/office/drawing/2014/main" val="10007"/>
                  </a:ext>
                </a:extLst>
              </a:tr>
              <a:tr h="530041">
                <a:tc>
                  <a:txBody>
                    <a:bodyPr/>
                    <a:lstStyle/>
                    <a:p>
                      <a:pPr algn="ctr"/>
                      <a:r>
                        <a:rPr lang="en-IN" dirty="0"/>
                        <a:t>14</a:t>
                      </a:r>
                    </a:p>
                  </a:txBody>
                  <a:tcPr/>
                </a:tc>
                <a:tc>
                  <a:txBody>
                    <a:bodyPr/>
                    <a:lstStyle/>
                    <a:p>
                      <a:pPr algn="ctr"/>
                      <a:r>
                        <a:rPr lang="en-IN" dirty="0"/>
                        <a:t>-1.36( Detain)</a:t>
                      </a:r>
                    </a:p>
                  </a:txBody>
                  <a:tcPr/>
                </a:tc>
                <a:extLst>
                  <a:ext uri="{0D108BD9-81ED-4DB2-BD59-A6C34878D82A}">
                    <a16:rowId xmlns:a16="http://schemas.microsoft.com/office/drawing/2014/main" val="10008"/>
                  </a:ext>
                </a:extLst>
              </a:tr>
              <a:tr h="530041">
                <a:tc>
                  <a:txBody>
                    <a:bodyPr/>
                    <a:lstStyle/>
                    <a:p>
                      <a:pPr algn="ctr"/>
                      <a:r>
                        <a:rPr lang="en-IN" dirty="0"/>
                        <a:t>26</a:t>
                      </a:r>
                    </a:p>
                  </a:txBody>
                  <a:tcPr/>
                </a:tc>
                <a:tc>
                  <a:txBody>
                    <a:bodyPr/>
                    <a:lstStyle/>
                    <a:p>
                      <a:pPr algn="ctr"/>
                      <a:r>
                        <a:rPr lang="en-IN" dirty="0"/>
                        <a:t>0.45</a:t>
                      </a:r>
                    </a:p>
                  </a:txBody>
                  <a:tcPr/>
                </a:tc>
                <a:extLst>
                  <a:ext uri="{0D108BD9-81ED-4DB2-BD59-A6C34878D82A}">
                    <a16:rowId xmlns:a16="http://schemas.microsoft.com/office/drawing/2014/main" val="10009"/>
                  </a:ext>
                </a:extLst>
              </a:tr>
              <a:tr h="530041">
                <a:tc>
                  <a:txBody>
                    <a:bodyPr/>
                    <a:lstStyle/>
                    <a:p>
                      <a:pPr algn="ctr"/>
                      <a:r>
                        <a:rPr lang="en-IN" dirty="0"/>
                        <a:t>22</a:t>
                      </a:r>
                    </a:p>
                  </a:txBody>
                  <a:tcPr/>
                </a:tc>
                <a:tc>
                  <a:txBody>
                    <a:bodyPr/>
                    <a:lstStyle/>
                    <a:p>
                      <a:pPr algn="ctr"/>
                      <a:r>
                        <a:rPr lang="en-IN" dirty="0"/>
                        <a:t>-0.15</a:t>
                      </a:r>
                    </a:p>
                  </a:txBody>
                  <a:tcPr/>
                </a:tc>
                <a:extLst>
                  <a:ext uri="{0D108BD9-81ED-4DB2-BD59-A6C34878D82A}">
                    <a16:rowId xmlns:a16="http://schemas.microsoft.com/office/drawing/2014/main" val="10010"/>
                  </a:ext>
                </a:extLst>
              </a:tr>
              <a:tr h="530041">
                <a:tc>
                  <a:txBody>
                    <a:bodyPr/>
                    <a:lstStyle/>
                    <a:p>
                      <a:pPr algn="ctr"/>
                      <a:r>
                        <a:rPr lang="en-IN" dirty="0"/>
                        <a:t>17</a:t>
                      </a:r>
                    </a:p>
                  </a:txBody>
                  <a:tcPr/>
                </a:tc>
                <a:tc>
                  <a:txBody>
                    <a:bodyPr/>
                    <a:lstStyle/>
                    <a:p>
                      <a:pPr algn="ctr"/>
                      <a:r>
                        <a:rPr lang="en-IN" dirty="0"/>
                        <a:t>-0.91</a:t>
                      </a:r>
                    </a:p>
                  </a:txBody>
                  <a:tcPr/>
                </a:tc>
                <a:extLst>
                  <a:ext uri="{0D108BD9-81ED-4DB2-BD59-A6C34878D82A}">
                    <a16:rowId xmlns:a16="http://schemas.microsoft.com/office/drawing/2014/main" val="10011"/>
                  </a:ext>
                </a:extLst>
              </a:tr>
            </a:tbl>
          </a:graphicData>
        </a:graphic>
      </p:graphicFrame>
      <p:sp>
        <p:nvSpPr>
          <p:cNvPr id="5" name="TextBox 4"/>
          <p:cNvSpPr txBox="1"/>
          <p:nvPr/>
        </p:nvSpPr>
        <p:spPr>
          <a:xfrm>
            <a:off x="1416676" y="1378039"/>
            <a:ext cx="3026535" cy="369332"/>
          </a:xfrm>
          <a:prstGeom prst="rect">
            <a:avLst/>
          </a:prstGeom>
          <a:noFill/>
        </p:spPr>
        <p:txBody>
          <a:bodyPr wrap="square" rtlCol="0">
            <a:spAutoFit/>
          </a:bodyPr>
          <a:lstStyle/>
          <a:p>
            <a:r>
              <a:rPr lang="en-IN" dirty="0"/>
              <a:t>m = 23, </a:t>
            </a:r>
            <a:r>
              <a:rPr lang="en-IN" dirty="0">
                <a:sym typeface="Symbol" panose="05050102010706020507" pitchFamily="18" charset="2"/>
              </a:rPr>
              <a:t> =6.6</a:t>
            </a:r>
            <a:endParaRPr lang="en-IN" dirty="0"/>
          </a:p>
        </p:txBody>
      </p:sp>
    </p:spTree>
    <p:extLst>
      <p:ext uri="{BB962C8B-B14F-4D97-AF65-F5344CB8AC3E}">
        <p14:creationId xmlns:p14="http://schemas.microsoft.com/office/powerpoint/2010/main" val="26264715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9.1	</a:t>
            </a:r>
          </a:p>
        </p:txBody>
      </p:sp>
      <p:sp>
        <p:nvSpPr>
          <p:cNvPr id="3" name="Content Placeholder 2"/>
          <p:cNvSpPr>
            <a:spLocks noGrp="1"/>
          </p:cNvSpPr>
          <p:nvPr>
            <p:ph idx="1"/>
          </p:nvPr>
        </p:nvSpPr>
        <p:spPr/>
        <p:txBody>
          <a:bodyPr/>
          <a:lstStyle/>
          <a:p>
            <a:r>
              <a:rPr lang="en-IN" dirty="0"/>
              <a:t>Mean resistance = 2.20 </a:t>
            </a:r>
            <a:r>
              <a:rPr lang="en-IN" dirty="0">
                <a:sym typeface="Symbol" panose="05050102010706020507" pitchFamily="18" charset="2"/>
              </a:rPr>
              <a:t> for 11 resistances. Given  = 0.35  (of population). Determine 95% confidence interval for true mean resistance. </a:t>
            </a:r>
            <a:endParaRPr lang="en-IN" dirty="0"/>
          </a:p>
        </p:txBody>
      </p:sp>
    </p:spTree>
    <p:extLst>
      <p:ext uri="{BB962C8B-B14F-4D97-AF65-F5344CB8AC3E}">
        <p14:creationId xmlns:p14="http://schemas.microsoft.com/office/powerpoint/2010/main" val="19395907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14:m>
                  <m:oMathPara xmlns:m="http://schemas.openxmlformats.org/officeDocument/2006/math">
                    <m:oMathParaPr>
                      <m:jc m:val="centerGroup"/>
                    </m:oMathParaPr>
                    <m:oMath xmlns:m="http://schemas.openxmlformats.org/officeDocument/2006/math">
                      <m:r>
                        <a:rPr lang="en-IN" b="0" i="1" smtClean="0">
                          <a:latin typeface="Cambria Math" panose="02040503050406030204" pitchFamily="18" charset="0"/>
                        </a:rPr>
                        <m:t>𝑧</m:t>
                      </m:r>
                      <m:r>
                        <a:rPr lang="en-IN" b="0" i="1" smtClean="0">
                          <a:latin typeface="Cambria Math" panose="02040503050406030204" pitchFamily="18" charset="0"/>
                        </a:rPr>
                        <m:t>=</m:t>
                      </m:r>
                      <m:f>
                        <m:fPr>
                          <m:ctrlPr>
                            <a:rPr lang="en-IN" b="0" i="1" smtClean="0">
                              <a:latin typeface="Cambria Math" panose="02040503050406030204" pitchFamily="18" charset="0"/>
                            </a:rPr>
                          </m:ctrlPr>
                        </m:fPr>
                        <m:num>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r>
                            <a:rPr lang="en-IN" b="0" i="1" smtClean="0">
                              <a:latin typeface="Cambria Math" panose="02040503050406030204" pitchFamily="18" charset="0"/>
                            </a:rPr>
                            <m:t>−</m:t>
                          </m:r>
                          <m:r>
                            <a:rPr lang="en-IN" b="0" i="1" smtClean="0">
                              <a:latin typeface="Cambria Math" panose="02040503050406030204" pitchFamily="18" charset="0"/>
                              <a:ea typeface="Cambria Math" panose="02040503050406030204" pitchFamily="18" charset="0"/>
                            </a:rPr>
                            <m:t>𝜇</m:t>
                          </m:r>
                        </m:num>
                        <m:den>
                          <m:r>
                            <a:rPr lang="en-IN" b="0" i="1" smtClean="0">
                              <a:latin typeface="Cambria Math" panose="02040503050406030204" pitchFamily="18" charset="0"/>
                              <a:ea typeface="Cambria Math" panose="02040503050406030204" pitchFamily="18" charset="0"/>
                            </a:rPr>
                            <m:t>𝜎</m:t>
                          </m:r>
                          <m:r>
                            <a:rPr lang="en-IN" b="0" i="1" smtClean="0">
                              <a:latin typeface="Cambria Math" panose="02040503050406030204" pitchFamily="18" charset="0"/>
                              <a:ea typeface="Cambria Math" panose="02040503050406030204" pitchFamily="18" charset="0"/>
                            </a:rPr>
                            <m:t>/</m:t>
                          </m:r>
                          <m:rad>
                            <m:radPr>
                              <m:degHide m:val="on"/>
                              <m:ctrlPr>
                                <a:rPr lang="en-IN" b="0" i="1" smtClean="0">
                                  <a:latin typeface="Cambria Math" panose="02040503050406030204" pitchFamily="18" charset="0"/>
                                  <a:ea typeface="Cambria Math" panose="02040503050406030204" pitchFamily="18" charset="0"/>
                                </a:rPr>
                              </m:ctrlPr>
                            </m:radPr>
                            <m:deg/>
                            <m:e>
                              <m:r>
                                <a:rPr lang="en-IN" b="0" i="1" smtClean="0">
                                  <a:latin typeface="Cambria Math" panose="02040503050406030204" pitchFamily="18" charset="0"/>
                                  <a:ea typeface="Cambria Math" panose="02040503050406030204" pitchFamily="18" charset="0"/>
                                </a:rPr>
                                <m:t>𝑛</m:t>
                              </m:r>
                            </m:e>
                          </m:rad>
                        </m:den>
                      </m:f>
                    </m:oMath>
                  </m:oMathPara>
                </a14:m>
                <a:endParaRPr lang="en-IN" b="0" dirty="0"/>
              </a:p>
              <a:p>
                <a:pPr marL="0" indent="0">
                  <a:buNone/>
                </a:pPr>
                <a14:m>
                  <m:oMathPara xmlns:m="http://schemas.openxmlformats.org/officeDocument/2006/math">
                    <m:oMathParaPr>
                      <m:jc m:val="centerGroup"/>
                    </m:oMathParaPr>
                    <m:oMath xmlns:m="http://schemas.openxmlformats.org/officeDocument/2006/math">
                      <m:r>
                        <a:rPr lang="en-IN" b="0" i="1" smtClean="0">
                          <a:latin typeface="Cambria Math" panose="02040503050406030204" pitchFamily="18" charset="0"/>
                        </a:rPr>
                        <m:t>1.96=</m:t>
                      </m:r>
                      <m:f>
                        <m:fPr>
                          <m:ctrlPr>
                            <a:rPr lang="en-IN" b="0" i="1" smtClean="0">
                              <a:latin typeface="Cambria Math" panose="02040503050406030204" pitchFamily="18" charset="0"/>
                            </a:rPr>
                          </m:ctrlPr>
                        </m:fPr>
                        <m:num>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r>
                            <a:rPr lang="en-IN" b="0" i="1" smtClean="0">
                              <a:latin typeface="Cambria Math" panose="02040503050406030204" pitchFamily="18" charset="0"/>
                            </a:rPr>
                            <m:t>−</m:t>
                          </m:r>
                          <m:r>
                            <a:rPr lang="en-IN" b="0" i="1" smtClean="0">
                              <a:latin typeface="Cambria Math" panose="02040503050406030204" pitchFamily="18" charset="0"/>
                              <a:ea typeface="Cambria Math" panose="02040503050406030204" pitchFamily="18" charset="0"/>
                            </a:rPr>
                            <m:t>𝜇</m:t>
                          </m:r>
                        </m:num>
                        <m:den>
                          <m:r>
                            <a:rPr lang="en-IN" b="0" i="1" smtClean="0">
                              <a:latin typeface="Cambria Math" panose="02040503050406030204" pitchFamily="18" charset="0"/>
                              <a:ea typeface="Cambria Math" panose="02040503050406030204" pitchFamily="18" charset="0"/>
                            </a:rPr>
                            <m:t>𝜎</m:t>
                          </m:r>
                          <m:r>
                            <a:rPr lang="en-IN" b="0" i="1" smtClean="0">
                              <a:latin typeface="Cambria Math" panose="02040503050406030204" pitchFamily="18" charset="0"/>
                              <a:ea typeface="Cambria Math" panose="02040503050406030204" pitchFamily="18" charset="0"/>
                            </a:rPr>
                            <m:t>/</m:t>
                          </m:r>
                          <m:rad>
                            <m:radPr>
                              <m:degHide m:val="on"/>
                              <m:ctrlPr>
                                <a:rPr lang="en-IN" b="0" i="1" smtClean="0">
                                  <a:latin typeface="Cambria Math" panose="02040503050406030204" pitchFamily="18" charset="0"/>
                                  <a:ea typeface="Cambria Math" panose="02040503050406030204" pitchFamily="18" charset="0"/>
                                </a:rPr>
                              </m:ctrlPr>
                            </m:radPr>
                            <m:deg/>
                            <m:e>
                              <m:r>
                                <a:rPr lang="en-IN" b="0" i="1" smtClean="0">
                                  <a:latin typeface="Cambria Math" panose="02040503050406030204" pitchFamily="18" charset="0"/>
                                  <a:ea typeface="Cambria Math" panose="02040503050406030204" pitchFamily="18" charset="0"/>
                                </a:rPr>
                                <m:t>𝑛</m:t>
                              </m:r>
                            </m:e>
                          </m:rad>
                        </m:den>
                      </m:f>
                    </m:oMath>
                  </m:oMathPara>
                </a14:m>
                <a:endParaRPr lang="en-IN" dirty="0"/>
              </a:p>
              <a:p>
                <a:pPr marL="0" indent="0">
                  <a:buNone/>
                </a:pPr>
                <a:endParaRPr lang="en-IN" dirty="0"/>
              </a:p>
              <a:p>
                <a:pPr marL="0" indent="0">
                  <a:buNone/>
                </a:pPr>
                <a14:m>
                  <m:oMathPara xmlns:m="http://schemas.openxmlformats.org/officeDocument/2006/math">
                    <m:oMathParaPr>
                      <m:jc m:val="centerGroup"/>
                    </m:oMathParaPr>
                    <m:oMath xmlns:m="http://schemas.openxmlformats.org/officeDocument/2006/math">
                      <m:r>
                        <a:rPr lang="en-IN" b="0" i="1" smtClean="0">
                          <a:latin typeface="Cambria Math" panose="02040503050406030204" pitchFamily="18" charset="0"/>
                          <a:ea typeface="Cambria Math" panose="02040503050406030204" pitchFamily="18" charset="0"/>
                        </a:rPr>
                        <m:t>𝜇</m:t>
                      </m:r>
                      <m:r>
                        <a:rPr lang="en-IN" b="0" i="1" smtClean="0">
                          <a:latin typeface="Cambria Math" panose="02040503050406030204" pitchFamily="18" charset="0"/>
                          <a:ea typeface="Cambria Math" panose="02040503050406030204" pitchFamily="18" charset="0"/>
                        </a:rPr>
                        <m:t>=2.20±1.96×</m:t>
                      </m:r>
                      <m:f>
                        <m:fPr>
                          <m:ctrlPr>
                            <a:rPr lang="en-IN" b="0" i="1" smtClean="0">
                              <a:latin typeface="Cambria Math" panose="02040503050406030204" pitchFamily="18" charset="0"/>
                              <a:ea typeface="Cambria Math" panose="02040503050406030204" pitchFamily="18" charset="0"/>
                            </a:rPr>
                          </m:ctrlPr>
                        </m:fPr>
                        <m:num>
                          <m:r>
                            <a:rPr lang="en-IN" b="0" i="1" smtClean="0">
                              <a:latin typeface="Cambria Math" panose="02040503050406030204" pitchFamily="18" charset="0"/>
                              <a:ea typeface="Cambria Math" panose="02040503050406030204" pitchFamily="18" charset="0"/>
                            </a:rPr>
                            <m:t>0.35</m:t>
                          </m:r>
                        </m:num>
                        <m:den>
                          <m:r>
                            <a:rPr lang="en-IN" b="0" i="1" smtClean="0">
                              <a:latin typeface="Cambria Math" panose="02040503050406030204" pitchFamily="18" charset="0"/>
                              <a:ea typeface="Cambria Math" panose="02040503050406030204" pitchFamily="18" charset="0"/>
                            </a:rPr>
                            <m:t>11</m:t>
                          </m:r>
                        </m:den>
                      </m:f>
                    </m:oMath>
                  </m:oMathPara>
                </a14:m>
                <a:endParaRPr lang="en-IN" dirty="0"/>
              </a:p>
              <a:p>
                <a:pPr marL="0" indent="0">
                  <a:buNone/>
                </a:pPr>
                <a:r>
                  <a:rPr lang="en-IN" b="0" i="1" dirty="0">
                    <a:latin typeface="Cambria Math" panose="02040503050406030204" pitchFamily="18" charset="0"/>
                  </a:rPr>
                  <a:t>1.99  </a:t>
                </a:r>
                <a:r>
                  <a:rPr lang="en-IN" b="0" i="1" dirty="0">
                    <a:latin typeface="Cambria Math" panose="02040503050406030204" pitchFamily="18" charset="0"/>
                    <a:sym typeface="Symbol" panose="05050102010706020507" pitchFamily="18" charset="2"/>
                  </a:rPr>
                  <a:t>  TO 2.40 </a:t>
                </a:r>
                <a:endParaRPr lang="en-IN"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217"/>
                </a:stretch>
              </a:blipFill>
            </p:spPr>
            <p:txBody>
              <a:bodyPr/>
              <a:lstStyle/>
              <a:p>
                <a:r>
                  <a:rPr lang="en-IN">
                    <a:noFill/>
                  </a:rPr>
                  <a:t> </a:t>
                </a:r>
              </a:p>
            </p:txBody>
          </p:sp>
        </mc:Fallback>
      </mc:AlternateContent>
    </p:spTree>
    <p:extLst>
      <p:ext uri="{BB962C8B-B14F-4D97-AF65-F5344CB8AC3E}">
        <p14:creationId xmlns:p14="http://schemas.microsoft.com/office/powerpoint/2010/main" val="3429470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9.11 ( Kothari)</a:t>
            </a:r>
          </a:p>
        </p:txBody>
      </p:sp>
      <p:sp>
        <p:nvSpPr>
          <p:cNvPr id="3" name="Content Placeholder 2"/>
          <p:cNvSpPr>
            <a:spLocks noGrp="1"/>
          </p:cNvSpPr>
          <p:nvPr>
            <p:ph idx="1"/>
          </p:nvPr>
        </p:nvSpPr>
        <p:spPr/>
        <p:txBody>
          <a:bodyPr/>
          <a:lstStyle/>
          <a:p>
            <a:r>
              <a:rPr lang="en-IN" dirty="0"/>
              <a:t>The foreman of a company has estimated the average quantity of iron ore extracted to be 36.8 tons per shift and the sample standard deviation to be 2.8 tons per shift, based upon  random selection of 4 shifts. Construct a 90 % confidence interval around this estimate. </a:t>
            </a:r>
          </a:p>
        </p:txBody>
      </p:sp>
    </p:spTree>
    <p:extLst>
      <p:ext uri="{BB962C8B-B14F-4D97-AF65-F5344CB8AC3E}">
        <p14:creationId xmlns:p14="http://schemas.microsoft.com/office/powerpoint/2010/main" val="3820019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4876800" cy="1325563"/>
          </a:xfrm>
        </p:spPr>
        <p:txBody>
          <a:bodyPr/>
          <a:lstStyle/>
          <a:p>
            <a:r>
              <a:rPr lang="en-IN" dirty="0"/>
              <a:t>Normal Distribution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1825625"/>
                <a:ext cx="3720353" cy="675528"/>
              </a:xfrm>
            </p:spPr>
            <p:txBody>
              <a:bodyPr/>
              <a:lstStyle/>
              <a:p>
                <a14:m>
                  <m:oMath xmlns:m="http://schemas.openxmlformats.org/officeDocument/2006/math">
                    <m:r>
                      <a:rPr lang="en-IN" b="0" i="1" smtClean="0">
                        <a:latin typeface="Cambria Math" panose="02040503050406030204" pitchFamily="18" charset="0"/>
                      </a:rPr>
                      <m:t>𝑁</m:t>
                    </m:r>
                    <m:d>
                      <m:dPr>
                        <m:ctrlPr>
                          <a:rPr lang="en-IN" b="0" i="1" smtClean="0">
                            <a:latin typeface="Cambria Math" panose="02040503050406030204" pitchFamily="18" charset="0"/>
                          </a:rPr>
                        </m:ctrlPr>
                      </m:dPr>
                      <m:e>
                        <m:r>
                          <a:rPr lang="en-IN" b="0" i="1" smtClean="0">
                            <a:latin typeface="Cambria Math" panose="02040503050406030204" pitchFamily="18" charset="0"/>
                            <a:ea typeface="Cambria Math" panose="02040503050406030204" pitchFamily="18" charset="0"/>
                          </a:rPr>
                          <m:t>𝜇</m:t>
                        </m:r>
                        <m:r>
                          <a:rPr lang="en-IN" b="0" i="1" smtClean="0">
                            <a:latin typeface="Cambria Math" panose="02040503050406030204" pitchFamily="18" charset="0"/>
                            <a:ea typeface="Cambria Math" panose="02040503050406030204" pitchFamily="18" charset="0"/>
                          </a:rPr>
                          <m:t>,</m:t>
                        </m:r>
                        <m:r>
                          <a:rPr lang="en-IN" b="0" i="1" smtClean="0">
                            <a:latin typeface="Cambria Math" panose="02040503050406030204" pitchFamily="18" charset="0"/>
                            <a:ea typeface="Cambria Math" panose="02040503050406030204" pitchFamily="18" charset="0"/>
                          </a:rPr>
                          <m:t>𝜎</m:t>
                        </m:r>
                      </m:e>
                    </m:d>
                  </m:oMath>
                </a14:m>
                <a:endParaRPr lang="en-IN" dirty="0"/>
              </a:p>
              <a:p>
                <a:endParaRPr lang="en-IN" dirty="0"/>
              </a:p>
              <a:p>
                <a:pPr marL="0" indent="0">
                  <a:buNone/>
                </a:pPr>
                <a:endParaRPr lang="en-IN" dirty="0"/>
              </a:p>
              <a:p>
                <a:endParaRPr lang="en-IN"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1825625"/>
                <a:ext cx="3720353" cy="675528"/>
              </a:xfrm>
              <a:blipFill rotWithShape="0">
                <a:blip r:embed="rId2"/>
                <a:stretch>
                  <a:fillRect/>
                </a:stretch>
              </a:blipFill>
            </p:spPr>
            <p:txBody>
              <a:bodyPr/>
              <a:lstStyle/>
              <a:p>
                <a:r>
                  <a:rPr lang="en-IN">
                    <a:noFill/>
                  </a:rPr>
                  <a:t> </a:t>
                </a:r>
              </a:p>
            </p:txBody>
          </p:sp>
        </mc:Fallback>
      </mc:AlternateContent>
      <p:pic>
        <p:nvPicPr>
          <p:cNvPr id="1028" name="Picture 4" descr="normal distribution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99494" y="1993046"/>
            <a:ext cx="2474258" cy="2871908"/>
          </a:xfrm>
          <a:prstGeom prst="rect">
            <a:avLst/>
          </a:prstGeom>
          <a:noFill/>
          <a:extLst>
            <a:ext uri="{909E8E84-426E-40DD-AFC4-6F175D3DCCD1}">
              <a14:hiddenFill xmlns:a14="http://schemas.microsoft.com/office/drawing/2010/main">
                <a:solidFill>
                  <a:srgbClr val="FFFFFF"/>
                </a:solidFill>
              </a14:hiddenFill>
            </a:ext>
          </a:extLst>
        </p:spPr>
      </p:pic>
      <p:sp>
        <p:nvSpPr>
          <p:cNvPr id="7" name="Title 1"/>
          <p:cNvSpPr txBox="1">
            <a:spLocks/>
          </p:cNvSpPr>
          <p:nvPr/>
        </p:nvSpPr>
        <p:spPr>
          <a:xfrm>
            <a:off x="838200" y="2951443"/>
            <a:ext cx="48768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IN" dirty="0"/>
              <a:t>Standard Normal Distribution</a:t>
            </a:r>
          </a:p>
        </p:txBody>
      </p:sp>
      <mc:AlternateContent xmlns:mc="http://schemas.openxmlformats.org/markup-compatibility/2006" xmlns:a14="http://schemas.microsoft.com/office/drawing/2010/main">
        <mc:Choice Requires="a14">
          <p:sp>
            <p:nvSpPr>
              <p:cNvPr id="8" name="Content Placeholder 2"/>
              <p:cNvSpPr txBox="1">
                <a:spLocks/>
              </p:cNvSpPr>
              <p:nvPr/>
            </p:nvSpPr>
            <p:spPr>
              <a:xfrm>
                <a:off x="838199" y="5199997"/>
                <a:ext cx="4634754" cy="67552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14:m>
                  <m:oMath xmlns:m="http://schemas.openxmlformats.org/officeDocument/2006/math">
                    <m:r>
                      <a:rPr lang="en-IN" i="1" smtClean="0">
                        <a:latin typeface="Cambria Math" panose="02040503050406030204" pitchFamily="18" charset="0"/>
                      </a:rPr>
                      <m:t>𝑁</m:t>
                    </m:r>
                    <m:d>
                      <m:dPr>
                        <m:ctrlPr>
                          <a:rPr lang="en-IN" i="1">
                            <a:latin typeface="Cambria Math" panose="02040503050406030204" pitchFamily="18" charset="0"/>
                          </a:rPr>
                        </m:ctrlPr>
                      </m:dPr>
                      <m:e>
                        <m:r>
                          <a:rPr lang="en-IN" b="0" i="1" smtClean="0">
                            <a:latin typeface="Cambria Math" panose="02040503050406030204" pitchFamily="18" charset="0"/>
                            <a:ea typeface="Cambria Math" panose="02040503050406030204" pitchFamily="18" charset="0"/>
                          </a:rPr>
                          <m:t>0</m:t>
                        </m:r>
                        <m:r>
                          <a:rPr lang="en-IN" i="1">
                            <a:latin typeface="Cambria Math" panose="02040503050406030204" pitchFamily="18" charset="0"/>
                            <a:ea typeface="Cambria Math" panose="02040503050406030204" pitchFamily="18" charset="0"/>
                          </a:rPr>
                          <m:t>,</m:t>
                        </m:r>
                        <m:r>
                          <a:rPr lang="en-IN" b="0" i="1" smtClean="0">
                            <a:latin typeface="Cambria Math" panose="02040503050406030204" pitchFamily="18" charset="0"/>
                            <a:ea typeface="Cambria Math" panose="02040503050406030204" pitchFamily="18" charset="0"/>
                          </a:rPr>
                          <m:t>1</m:t>
                        </m:r>
                      </m:e>
                    </m:d>
                  </m:oMath>
                </a14:m>
                <a:endParaRPr lang="en-IN" dirty="0"/>
              </a:p>
              <a:p>
                <a:endParaRPr lang="en-IN" dirty="0"/>
              </a:p>
              <a:p>
                <a:pPr marL="0" indent="0">
                  <a:buFont typeface="Arial" panose="020B0604020202020204" pitchFamily="34" charset="0"/>
                  <a:buNone/>
                </a:pPr>
                <a:endParaRPr lang="en-IN" dirty="0"/>
              </a:p>
              <a:p>
                <a:endParaRPr lang="en-IN" dirty="0"/>
              </a:p>
            </p:txBody>
          </p:sp>
        </mc:Choice>
        <mc:Fallback xmlns="">
          <p:sp>
            <p:nvSpPr>
              <p:cNvPr id="8" name="Content Placeholder 2"/>
              <p:cNvSpPr txBox="1">
                <a:spLocks noRot="1" noChangeAspect="1" noMove="1" noResize="1" noEditPoints="1" noAdjustHandles="1" noChangeArrowheads="1" noChangeShapeType="1" noTextEdit="1"/>
              </p:cNvSpPr>
              <p:nvPr/>
            </p:nvSpPr>
            <p:spPr>
              <a:xfrm>
                <a:off x="838199" y="5199997"/>
                <a:ext cx="4634754" cy="675528"/>
              </a:xfrm>
              <a:prstGeom prst="rect">
                <a:avLst/>
              </a:prstGeom>
              <a:blipFill rotWithShape="0">
                <a:blip r:embed="rId4"/>
                <a:stretch>
                  <a:fillRect/>
                </a:stretch>
              </a:blipFill>
            </p:spPr>
            <p:txBody>
              <a:bodyPr/>
              <a:lstStyle/>
              <a:p>
                <a:r>
                  <a:rPr lang="en-IN">
                    <a:noFill/>
                  </a:rPr>
                  <a:t> </a:t>
                </a:r>
              </a:p>
            </p:txBody>
          </p:sp>
        </mc:Fallback>
      </mc:AlternateContent>
      <p:pic>
        <p:nvPicPr>
          <p:cNvPr id="1030" name="Picture 6" descr="http://intmstat.com/counting-probability/HTML/probdist4_normal__2.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04572" y="3614224"/>
            <a:ext cx="3952875" cy="21621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50486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Testing of Hypothesis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14:m>
                  <m:oMath xmlns:m="http://schemas.openxmlformats.org/officeDocument/2006/math">
                    <m:r>
                      <a:rPr lang="en-IN" b="0" i="1" smtClean="0">
                        <a:latin typeface="Cambria Math" panose="02040503050406030204" pitchFamily="18" charset="0"/>
                      </a:rPr>
                      <m:t>𝑧</m:t>
                    </m:r>
                    <m:r>
                      <a:rPr lang="en-IN" b="0" i="1" smtClean="0">
                        <a:latin typeface="Cambria Math" panose="02040503050406030204" pitchFamily="18" charset="0"/>
                      </a:rPr>
                      <m:t>=</m:t>
                    </m:r>
                    <m:f>
                      <m:fPr>
                        <m:ctrlPr>
                          <a:rPr lang="en-IN" b="0" i="1" smtClean="0">
                            <a:latin typeface="Cambria Math" panose="02040503050406030204" pitchFamily="18" charset="0"/>
                          </a:rPr>
                        </m:ctrlPr>
                      </m:fPr>
                      <m:num>
                        <m:sSub>
                          <m:sSubPr>
                            <m:ctrlPr>
                              <a:rPr lang="en-IN" b="0" i="1" smtClean="0">
                                <a:latin typeface="Cambria Math" panose="02040503050406030204" pitchFamily="18" charset="0"/>
                              </a:rPr>
                            </m:ctrlPr>
                          </m:sSubPr>
                          <m:e>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e>
                          <m:sub>
                            <m:r>
                              <a:rPr lang="en-IN" b="0" i="1" smtClean="0">
                                <a:latin typeface="Cambria Math" panose="02040503050406030204" pitchFamily="18" charset="0"/>
                              </a:rPr>
                              <m:t>1</m:t>
                            </m:r>
                          </m:sub>
                        </m:sSub>
                        <m:r>
                          <a:rPr lang="en-IN" b="0" i="1" smtClean="0">
                            <a:latin typeface="Cambria Math" panose="02040503050406030204" pitchFamily="18" charset="0"/>
                          </a:rPr>
                          <m:t>−</m:t>
                        </m:r>
                        <m:sSub>
                          <m:sSubPr>
                            <m:ctrlPr>
                              <a:rPr lang="en-IN" b="0" i="1" smtClean="0">
                                <a:latin typeface="Cambria Math" panose="02040503050406030204" pitchFamily="18" charset="0"/>
                              </a:rPr>
                            </m:ctrlPr>
                          </m:sSubPr>
                          <m:e>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e>
                          <m:sub>
                            <m:r>
                              <a:rPr lang="en-IN" b="0" i="1" smtClean="0">
                                <a:latin typeface="Cambria Math" panose="02040503050406030204" pitchFamily="18" charset="0"/>
                              </a:rPr>
                              <m:t>2</m:t>
                            </m:r>
                          </m:sub>
                        </m:sSub>
                      </m:num>
                      <m:den>
                        <m:rad>
                          <m:radPr>
                            <m:degHide m:val="on"/>
                            <m:ctrlPr>
                              <a:rPr lang="en-IN" b="0" i="1" smtClean="0">
                                <a:latin typeface="Cambria Math" panose="02040503050406030204" pitchFamily="18" charset="0"/>
                              </a:rPr>
                            </m:ctrlPr>
                          </m:radPr>
                          <m:deg/>
                          <m:e>
                            <m:f>
                              <m:fPr>
                                <m:ctrlPr>
                                  <a:rPr lang="en-IN" b="0" i="1" smtClean="0">
                                    <a:latin typeface="Cambria Math" panose="02040503050406030204" pitchFamily="18" charset="0"/>
                                  </a:rPr>
                                </m:ctrlPr>
                              </m:fPr>
                              <m:num>
                                <m:sSubSup>
                                  <m:sSubSupPr>
                                    <m:ctrlPr>
                                      <a:rPr lang="en-IN" b="0" i="1" smtClean="0">
                                        <a:latin typeface="Cambria Math" panose="02040503050406030204" pitchFamily="18" charset="0"/>
                                      </a:rPr>
                                    </m:ctrlPr>
                                  </m:sSubSupPr>
                                  <m:e>
                                    <m:r>
                                      <a:rPr lang="en-IN" b="0" i="1" smtClean="0">
                                        <a:latin typeface="Cambria Math" panose="02040503050406030204" pitchFamily="18" charset="0"/>
                                        <a:ea typeface="Cambria Math" panose="02040503050406030204" pitchFamily="18" charset="0"/>
                                      </a:rPr>
                                      <m:t>𝜎</m:t>
                                    </m:r>
                                  </m:e>
                                  <m:sub>
                                    <m:r>
                                      <a:rPr lang="en-IN" b="0" i="1" smtClean="0">
                                        <a:latin typeface="Cambria Math" panose="02040503050406030204" pitchFamily="18" charset="0"/>
                                      </a:rPr>
                                      <m:t>1</m:t>
                                    </m:r>
                                  </m:sub>
                                  <m:sup>
                                    <m:r>
                                      <a:rPr lang="en-IN" b="0" i="1" smtClean="0">
                                        <a:latin typeface="Cambria Math" panose="02040503050406030204" pitchFamily="18" charset="0"/>
                                      </a:rPr>
                                      <m:t>2</m:t>
                                    </m:r>
                                  </m:sup>
                                </m:sSubSup>
                              </m:num>
                              <m:den>
                                <m:sSub>
                                  <m:sSubPr>
                                    <m:ctrlPr>
                                      <a:rPr lang="en-IN" b="0" i="1" smtClean="0">
                                        <a:latin typeface="Cambria Math" panose="02040503050406030204" pitchFamily="18" charset="0"/>
                                      </a:rPr>
                                    </m:ctrlPr>
                                  </m:sSubPr>
                                  <m:e>
                                    <m:r>
                                      <a:rPr lang="en-IN" b="0" i="1" smtClean="0">
                                        <a:latin typeface="Cambria Math" panose="02040503050406030204" pitchFamily="18" charset="0"/>
                                      </a:rPr>
                                      <m:t>𝑛</m:t>
                                    </m:r>
                                  </m:e>
                                  <m:sub>
                                    <m:r>
                                      <a:rPr lang="en-IN" b="0" i="1" smtClean="0">
                                        <a:latin typeface="Cambria Math" panose="02040503050406030204" pitchFamily="18" charset="0"/>
                                      </a:rPr>
                                      <m:t>1</m:t>
                                    </m:r>
                                  </m:sub>
                                </m:sSub>
                              </m:den>
                            </m:f>
                            <m:r>
                              <a:rPr lang="en-IN" b="0" i="1" smtClean="0">
                                <a:latin typeface="Cambria Math" panose="02040503050406030204" pitchFamily="18" charset="0"/>
                              </a:rPr>
                              <m:t>+</m:t>
                            </m:r>
                            <m:f>
                              <m:fPr>
                                <m:ctrlPr>
                                  <a:rPr lang="en-IN" b="0" i="1" smtClean="0">
                                    <a:latin typeface="Cambria Math" panose="02040503050406030204" pitchFamily="18" charset="0"/>
                                  </a:rPr>
                                </m:ctrlPr>
                              </m:fPr>
                              <m:num>
                                <m:sSubSup>
                                  <m:sSubSupPr>
                                    <m:ctrlPr>
                                      <a:rPr lang="en-IN" b="0" i="1" smtClean="0">
                                        <a:latin typeface="Cambria Math" panose="02040503050406030204" pitchFamily="18" charset="0"/>
                                      </a:rPr>
                                    </m:ctrlPr>
                                  </m:sSubSupPr>
                                  <m:e>
                                    <m:r>
                                      <a:rPr lang="en-IN" b="0" i="1" smtClean="0">
                                        <a:latin typeface="Cambria Math" panose="02040503050406030204" pitchFamily="18" charset="0"/>
                                        <a:ea typeface="Cambria Math" panose="02040503050406030204" pitchFamily="18" charset="0"/>
                                      </a:rPr>
                                      <m:t>𝜎</m:t>
                                    </m:r>
                                  </m:e>
                                  <m:sub>
                                    <m:r>
                                      <a:rPr lang="en-IN" b="0" i="1" smtClean="0">
                                        <a:latin typeface="Cambria Math" panose="02040503050406030204" pitchFamily="18" charset="0"/>
                                      </a:rPr>
                                      <m:t>2</m:t>
                                    </m:r>
                                  </m:sub>
                                  <m:sup>
                                    <m:r>
                                      <a:rPr lang="en-IN" b="0" i="1" smtClean="0">
                                        <a:latin typeface="Cambria Math" panose="02040503050406030204" pitchFamily="18" charset="0"/>
                                      </a:rPr>
                                      <m:t>2</m:t>
                                    </m:r>
                                  </m:sup>
                                </m:sSubSup>
                              </m:num>
                              <m:den>
                                <m:sSub>
                                  <m:sSubPr>
                                    <m:ctrlPr>
                                      <a:rPr lang="en-IN" b="0" i="1" smtClean="0">
                                        <a:latin typeface="Cambria Math" panose="02040503050406030204" pitchFamily="18" charset="0"/>
                                      </a:rPr>
                                    </m:ctrlPr>
                                  </m:sSubPr>
                                  <m:e>
                                    <m:r>
                                      <a:rPr lang="en-IN" b="0" i="1" smtClean="0">
                                        <a:latin typeface="Cambria Math" panose="02040503050406030204" pitchFamily="18" charset="0"/>
                                      </a:rPr>
                                      <m:t>𝑛</m:t>
                                    </m:r>
                                  </m:e>
                                  <m:sub>
                                    <m:r>
                                      <a:rPr lang="en-IN" b="0" i="1" smtClean="0">
                                        <a:latin typeface="Cambria Math" panose="02040503050406030204" pitchFamily="18" charset="0"/>
                                      </a:rPr>
                                      <m:t>2</m:t>
                                    </m:r>
                                  </m:sub>
                                </m:sSub>
                              </m:den>
                            </m:f>
                          </m:e>
                        </m:rad>
                      </m:den>
                    </m:f>
                  </m:oMath>
                </a14:m>
                <a:endParaRPr lang="en-IN" dirty="0"/>
              </a:p>
              <a:p>
                <a:endParaRPr lang="en-IN" b="0" i="1" dirty="0">
                  <a:latin typeface="Cambria Math" panose="02040503050406030204" pitchFamily="18" charset="0"/>
                </a:endParaRPr>
              </a:p>
              <a:p>
                <a14:m>
                  <m:oMath xmlns:m="http://schemas.openxmlformats.org/officeDocument/2006/math">
                    <m:r>
                      <a:rPr lang="en-IN" b="0" i="1" smtClean="0">
                        <a:latin typeface="Cambria Math" panose="02040503050406030204" pitchFamily="18" charset="0"/>
                      </a:rPr>
                      <m:t>𝑡</m:t>
                    </m:r>
                    <m:r>
                      <a:rPr lang="en-IN" b="0" i="1" smtClean="0">
                        <a:latin typeface="Cambria Math" panose="02040503050406030204" pitchFamily="18" charset="0"/>
                      </a:rPr>
                      <m:t>=</m:t>
                    </m:r>
                    <m:f>
                      <m:fPr>
                        <m:ctrlPr>
                          <a:rPr lang="en-IN" b="0" i="1" smtClean="0">
                            <a:latin typeface="Cambria Math" panose="02040503050406030204" pitchFamily="18" charset="0"/>
                          </a:rPr>
                        </m:ctrlPr>
                      </m:fPr>
                      <m:num>
                        <m:sSub>
                          <m:sSubPr>
                            <m:ctrlPr>
                              <a:rPr lang="en-IN" b="0" i="1" smtClean="0">
                                <a:latin typeface="Cambria Math" panose="02040503050406030204" pitchFamily="18" charset="0"/>
                              </a:rPr>
                            </m:ctrlPr>
                          </m:sSubPr>
                          <m:e>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e>
                          <m:sub>
                            <m:r>
                              <a:rPr lang="en-IN" b="0" i="1" smtClean="0">
                                <a:latin typeface="Cambria Math" panose="02040503050406030204" pitchFamily="18" charset="0"/>
                              </a:rPr>
                              <m:t>1</m:t>
                            </m:r>
                          </m:sub>
                        </m:sSub>
                        <m:r>
                          <a:rPr lang="en-IN" b="0" i="1" smtClean="0">
                            <a:latin typeface="Cambria Math" panose="02040503050406030204" pitchFamily="18" charset="0"/>
                          </a:rPr>
                          <m:t>−</m:t>
                        </m:r>
                        <m:sSub>
                          <m:sSubPr>
                            <m:ctrlPr>
                              <a:rPr lang="en-IN" b="0" i="1" smtClean="0">
                                <a:latin typeface="Cambria Math" panose="02040503050406030204" pitchFamily="18" charset="0"/>
                              </a:rPr>
                            </m:ctrlPr>
                          </m:sSubPr>
                          <m:e>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e>
                          <m:sub>
                            <m:r>
                              <a:rPr lang="en-IN" b="0" i="1" smtClean="0">
                                <a:latin typeface="Cambria Math" panose="02040503050406030204" pitchFamily="18" charset="0"/>
                              </a:rPr>
                              <m:t>2</m:t>
                            </m:r>
                          </m:sub>
                        </m:sSub>
                      </m:num>
                      <m:den>
                        <m:rad>
                          <m:radPr>
                            <m:degHide m:val="on"/>
                            <m:ctrlPr>
                              <a:rPr lang="en-IN" b="0" i="1" smtClean="0">
                                <a:latin typeface="Cambria Math" panose="02040503050406030204" pitchFamily="18" charset="0"/>
                              </a:rPr>
                            </m:ctrlPr>
                          </m:radPr>
                          <m:deg/>
                          <m:e>
                            <m:f>
                              <m:fPr>
                                <m:ctrlPr>
                                  <a:rPr lang="en-IN" b="0" i="1" smtClean="0">
                                    <a:latin typeface="Cambria Math" panose="02040503050406030204" pitchFamily="18" charset="0"/>
                                  </a:rPr>
                                </m:ctrlPr>
                              </m:fPr>
                              <m:num>
                                <m:d>
                                  <m:dPr>
                                    <m:ctrlPr>
                                      <a:rPr lang="en-IN" b="0" i="1" smtClean="0">
                                        <a:latin typeface="Cambria Math" panose="02040503050406030204" pitchFamily="18" charset="0"/>
                                      </a:rPr>
                                    </m:ctrlPr>
                                  </m:dPr>
                                  <m:e>
                                    <m:sSub>
                                      <m:sSubPr>
                                        <m:ctrlPr>
                                          <a:rPr lang="en-IN" b="0" i="1" smtClean="0">
                                            <a:latin typeface="Cambria Math" panose="02040503050406030204" pitchFamily="18" charset="0"/>
                                          </a:rPr>
                                        </m:ctrlPr>
                                      </m:sSubPr>
                                      <m:e>
                                        <m:r>
                                          <a:rPr lang="en-IN" b="0" i="1" smtClean="0">
                                            <a:latin typeface="Cambria Math" panose="02040503050406030204" pitchFamily="18" charset="0"/>
                                          </a:rPr>
                                          <m:t>𝑛</m:t>
                                        </m:r>
                                      </m:e>
                                      <m:sub>
                                        <m:r>
                                          <a:rPr lang="en-IN" b="0" i="1" smtClean="0">
                                            <a:latin typeface="Cambria Math" panose="02040503050406030204" pitchFamily="18" charset="0"/>
                                          </a:rPr>
                                          <m:t>1</m:t>
                                        </m:r>
                                      </m:sub>
                                    </m:sSub>
                                    <m:r>
                                      <a:rPr lang="en-IN" b="0" i="1" smtClean="0">
                                        <a:latin typeface="Cambria Math" panose="02040503050406030204" pitchFamily="18" charset="0"/>
                                      </a:rPr>
                                      <m:t>−1</m:t>
                                    </m:r>
                                  </m:e>
                                </m:d>
                                <m:sSubSup>
                                  <m:sSubSupPr>
                                    <m:ctrlPr>
                                      <a:rPr lang="en-IN" b="0" i="1" smtClean="0">
                                        <a:latin typeface="Cambria Math" panose="02040503050406030204" pitchFamily="18" charset="0"/>
                                      </a:rPr>
                                    </m:ctrlPr>
                                  </m:sSubSupPr>
                                  <m:e>
                                    <m:r>
                                      <a:rPr lang="en-IN" b="0" i="1" smtClean="0">
                                        <a:latin typeface="Cambria Math" panose="02040503050406030204" pitchFamily="18" charset="0"/>
                                      </a:rPr>
                                      <m:t>𝑠</m:t>
                                    </m:r>
                                  </m:e>
                                  <m:sub>
                                    <m:r>
                                      <a:rPr lang="en-IN" b="0" i="1" smtClean="0">
                                        <a:latin typeface="Cambria Math" panose="02040503050406030204" pitchFamily="18" charset="0"/>
                                      </a:rPr>
                                      <m:t>1</m:t>
                                    </m:r>
                                  </m:sub>
                                  <m:sup>
                                    <m:r>
                                      <a:rPr lang="en-IN" b="0" i="1" smtClean="0">
                                        <a:latin typeface="Cambria Math" panose="02040503050406030204" pitchFamily="18" charset="0"/>
                                      </a:rPr>
                                      <m:t>2</m:t>
                                    </m:r>
                                  </m:sup>
                                </m:sSubSup>
                                <m:r>
                                  <a:rPr lang="en-IN" b="0" i="1" smtClean="0">
                                    <a:latin typeface="Cambria Math" panose="02040503050406030204" pitchFamily="18" charset="0"/>
                                  </a:rPr>
                                  <m:t>+</m:t>
                                </m:r>
                                <m:d>
                                  <m:dPr>
                                    <m:ctrlPr>
                                      <a:rPr lang="en-IN" b="0" i="1" smtClean="0">
                                        <a:latin typeface="Cambria Math" panose="02040503050406030204" pitchFamily="18" charset="0"/>
                                      </a:rPr>
                                    </m:ctrlPr>
                                  </m:dPr>
                                  <m:e>
                                    <m:sSub>
                                      <m:sSubPr>
                                        <m:ctrlPr>
                                          <a:rPr lang="en-IN" b="0" i="1" smtClean="0">
                                            <a:latin typeface="Cambria Math" panose="02040503050406030204" pitchFamily="18" charset="0"/>
                                          </a:rPr>
                                        </m:ctrlPr>
                                      </m:sSubPr>
                                      <m:e>
                                        <m:r>
                                          <a:rPr lang="en-IN" b="0" i="1" smtClean="0">
                                            <a:latin typeface="Cambria Math" panose="02040503050406030204" pitchFamily="18" charset="0"/>
                                          </a:rPr>
                                          <m:t>𝑛</m:t>
                                        </m:r>
                                      </m:e>
                                      <m:sub>
                                        <m:r>
                                          <a:rPr lang="en-IN" b="0" i="1" smtClean="0">
                                            <a:latin typeface="Cambria Math" panose="02040503050406030204" pitchFamily="18" charset="0"/>
                                          </a:rPr>
                                          <m:t>2</m:t>
                                        </m:r>
                                      </m:sub>
                                    </m:sSub>
                                    <m:r>
                                      <a:rPr lang="en-IN" b="0" i="1" smtClean="0">
                                        <a:latin typeface="Cambria Math" panose="02040503050406030204" pitchFamily="18" charset="0"/>
                                      </a:rPr>
                                      <m:t>−1</m:t>
                                    </m:r>
                                  </m:e>
                                </m:d>
                                <m:sSubSup>
                                  <m:sSubSupPr>
                                    <m:ctrlPr>
                                      <a:rPr lang="en-IN" b="0" i="1" smtClean="0">
                                        <a:latin typeface="Cambria Math" panose="02040503050406030204" pitchFamily="18" charset="0"/>
                                      </a:rPr>
                                    </m:ctrlPr>
                                  </m:sSubSupPr>
                                  <m:e>
                                    <m:r>
                                      <a:rPr lang="en-IN" b="0" i="1" smtClean="0">
                                        <a:latin typeface="Cambria Math" panose="02040503050406030204" pitchFamily="18" charset="0"/>
                                      </a:rPr>
                                      <m:t>𝑠</m:t>
                                    </m:r>
                                  </m:e>
                                  <m:sub>
                                    <m:r>
                                      <a:rPr lang="en-IN" b="0" i="1" smtClean="0">
                                        <a:latin typeface="Cambria Math" panose="02040503050406030204" pitchFamily="18" charset="0"/>
                                      </a:rPr>
                                      <m:t>2</m:t>
                                    </m:r>
                                  </m:sub>
                                  <m:sup>
                                    <m:r>
                                      <a:rPr lang="en-IN" b="0" i="1" smtClean="0">
                                        <a:latin typeface="Cambria Math" panose="02040503050406030204" pitchFamily="18" charset="0"/>
                                      </a:rPr>
                                      <m:t>2</m:t>
                                    </m:r>
                                  </m:sup>
                                </m:sSubSup>
                              </m:num>
                              <m:den>
                                <m:sSub>
                                  <m:sSubPr>
                                    <m:ctrlPr>
                                      <a:rPr lang="en-IN" b="0" i="1" smtClean="0">
                                        <a:latin typeface="Cambria Math" panose="02040503050406030204" pitchFamily="18" charset="0"/>
                                      </a:rPr>
                                    </m:ctrlPr>
                                  </m:sSubPr>
                                  <m:e>
                                    <m:sSub>
                                      <m:sSubPr>
                                        <m:ctrlPr>
                                          <a:rPr lang="en-IN" b="0" i="1" smtClean="0">
                                            <a:latin typeface="Cambria Math" panose="02040503050406030204" pitchFamily="18" charset="0"/>
                                          </a:rPr>
                                        </m:ctrlPr>
                                      </m:sSubPr>
                                      <m:e>
                                        <m:r>
                                          <a:rPr lang="en-IN" b="0" i="1" smtClean="0">
                                            <a:latin typeface="Cambria Math" panose="02040503050406030204" pitchFamily="18" charset="0"/>
                                          </a:rPr>
                                          <m:t>𝑛</m:t>
                                        </m:r>
                                      </m:e>
                                      <m:sub>
                                        <m:r>
                                          <a:rPr lang="en-IN" b="0" i="1" smtClean="0">
                                            <a:latin typeface="Cambria Math" panose="02040503050406030204" pitchFamily="18" charset="0"/>
                                          </a:rPr>
                                          <m:t>1</m:t>
                                        </m:r>
                                      </m:sub>
                                    </m:sSub>
                                    <m:r>
                                      <a:rPr lang="en-IN" b="0" i="1" smtClean="0">
                                        <a:latin typeface="Cambria Math" panose="02040503050406030204" pitchFamily="18" charset="0"/>
                                      </a:rPr>
                                      <m:t>+</m:t>
                                    </m:r>
                                    <m:r>
                                      <a:rPr lang="en-IN" b="0" i="1" smtClean="0">
                                        <a:latin typeface="Cambria Math" panose="02040503050406030204" pitchFamily="18" charset="0"/>
                                      </a:rPr>
                                      <m:t>𝑛</m:t>
                                    </m:r>
                                  </m:e>
                                  <m:sub>
                                    <m:r>
                                      <a:rPr lang="en-IN" b="0" i="1" smtClean="0">
                                        <a:latin typeface="Cambria Math" panose="02040503050406030204" pitchFamily="18" charset="0"/>
                                      </a:rPr>
                                      <m:t>2</m:t>
                                    </m:r>
                                  </m:sub>
                                </m:sSub>
                                <m:r>
                                  <a:rPr lang="en-IN" b="0" i="1" smtClean="0">
                                    <a:latin typeface="Cambria Math" panose="02040503050406030204" pitchFamily="18" charset="0"/>
                                  </a:rPr>
                                  <m:t>−2</m:t>
                                </m:r>
                              </m:den>
                            </m:f>
                          </m:e>
                        </m:rad>
                        <m:rad>
                          <m:radPr>
                            <m:degHide m:val="on"/>
                            <m:ctrlPr>
                              <a:rPr lang="en-IN" b="0" i="1" smtClean="0">
                                <a:latin typeface="Cambria Math" panose="02040503050406030204" pitchFamily="18" charset="0"/>
                              </a:rPr>
                            </m:ctrlPr>
                          </m:radPr>
                          <m:deg/>
                          <m:e>
                            <m:f>
                              <m:fPr>
                                <m:ctrlPr>
                                  <a:rPr lang="en-IN" b="0" i="1" smtClean="0">
                                    <a:latin typeface="Cambria Math" panose="02040503050406030204" pitchFamily="18" charset="0"/>
                                  </a:rPr>
                                </m:ctrlPr>
                              </m:fPr>
                              <m:num>
                                <m:r>
                                  <a:rPr lang="en-IN" b="0" i="1" smtClean="0">
                                    <a:latin typeface="Cambria Math" panose="02040503050406030204" pitchFamily="18" charset="0"/>
                                  </a:rPr>
                                  <m:t>1</m:t>
                                </m:r>
                              </m:num>
                              <m:den>
                                <m:sSub>
                                  <m:sSubPr>
                                    <m:ctrlPr>
                                      <a:rPr lang="en-IN" b="0" i="1" smtClean="0">
                                        <a:latin typeface="Cambria Math" panose="02040503050406030204" pitchFamily="18" charset="0"/>
                                      </a:rPr>
                                    </m:ctrlPr>
                                  </m:sSubPr>
                                  <m:e>
                                    <m:r>
                                      <a:rPr lang="en-IN" b="0" i="1" smtClean="0">
                                        <a:latin typeface="Cambria Math" panose="02040503050406030204" pitchFamily="18" charset="0"/>
                                      </a:rPr>
                                      <m:t>𝑛</m:t>
                                    </m:r>
                                  </m:e>
                                  <m:sub>
                                    <m:r>
                                      <a:rPr lang="en-IN" b="0" i="1" smtClean="0">
                                        <a:latin typeface="Cambria Math" panose="02040503050406030204" pitchFamily="18" charset="0"/>
                                      </a:rPr>
                                      <m:t>1</m:t>
                                    </m:r>
                                  </m:sub>
                                </m:sSub>
                              </m:den>
                            </m:f>
                            <m:r>
                              <a:rPr lang="en-IN" b="0" i="1" smtClean="0">
                                <a:latin typeface="Cambria Math" panose="02040503050406030204" pitchFamily="18" charset="0"/>
                              </a:rPr>
                              <m:t>+</m:t>
                            </m:r>
                            <m:f>
                              <m:fPr>
                                <m:ctrlPr>
                                  <a:rPr lang="en-IN" b="0" i="1" smtClean="0">
                                    <a:latin typeface="Cambria Math" panose="02040503050406030204" pitchFamily="18" charset="0"/>
                                  </a:rPr>
                                </m:ctrlPr>
                              </m:fPr>
                              <m:num>
                                <m:r>
                                  <a:rPr lang="en-IN" b="0" i="1" smtClean="0">
                                    <a:latin typeface="Cambria Math" panose="02040503050406030204" pitchFamily="18" charset="0"/>
                                  </a:rPr>
                                  <m:t>1</m:t>
                                </m:r>
                              </m:num>
                              <m:den>
                                <m:sSub>
                                  <m:sSubPr>
                                    <m:ctrlPr>
                                      <a:rPr lang="en-IN" b="0" i="1" smtClean="0">
                                        <a:latin typeface="Cambria Math" panose="02040503050406030204" pitchFamily="18" charset="0"/>
                                      </a:rPr>
                                    </m:ctrlPr>
                                  </m:sSubPr>
                                  <m:e>
                                    <m:r>
                                      <a:rPr lang="en-IN" b="0" i="1" smtClean="0">
                                        <a:latin typeface="Cambria Math" panose="02040503050406030204" pitchFamily="18" charset="0"/>
                                      </a:rPr>
                                      <m:t>𝑛</m:t>
                                    </m:r>
                                  </m:e>
                                  <m:sub>
                                    <m:r>
                                      <a:rPr lang="en-IN" b="0" i="1" smtClean="0">
                                        <a:latin typeface="Cambria Math" panose="02040503050406030204" pitchFamily="18" charset="0"/>
                                      </a:rPr>
                                      <m:t>2</m:t>
                                    </m:r>
                                  </m:sub>
                                </m:sSub>
                              </m:den>
                            </m:f>
                          </m:e>
                        </m:rad>
                      </m:den>
                    </m:f>
                  </m:oMath>
                </a14:m>
                <a:endParaRPr lang="en-IN"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a:stretch>
              </a:blipFill>
            </p:spPr>
            <p:txBody>
              <a:bodyPr/>
              <a:lstStyle/>
              <a:p>
                <a:r>
                  <a:rPr lang="en-IN">
                    <a:noFill/>
                  </a:rPr>
                  <a:t> </a:t>
                </a:r>
              </a:p>
            </p:txBody>
          </p:sp>
        </mc:Fallback>
      </mc:AlternateContent>
    </p:spTree>
    <p:extLst>
      <p:ext uri="{BB962C8B-B14F-4D97-AF65-F5344CB8AC3E}">
        <p14:creationId xmlns:p14="http://schemas.microsoft.com/office/powerpoint/2010/main" val="28375895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10.5 ( Kothari)</a:t>
            </a:r>
          </a:p>
        </p:txBody>
      </p:sp>
      <p:sp>
        <p:nvSpPr>
          <p:cNvPr id="3" name="Content Placeholder 2"/>
          <p:cNvSpPr>
            <a:spLocks noGrp="1"/>
          </p:cNvSpPr>
          <p:nvPr>
            <p:ph idx="1"/>
          </p:nvPr>
        </p:nvSpPr>
        <p:spPr/>
        <p:txBody>
          <a:bodyPr/>
          <a:lstStyle/>
          <a:p>
            <a:r>
              <a:rPr lang="en-IN" dirty="0"/>
              <a:t>In a survey of buying habits 400 women shoppers are chosen at random in  a super market Á’. Their average weekly food expenditure is </a:t>
            </a:r>
            <a:r>
              <a:rPr lang="en-IN" dirty="0" err="1"/>
              <a:t>Rs</a:t>
            </a:r>
            <a:r>
              <a:rPr lang="en-IN" dirty="0"/>
              <a:t> 250 with a standard deviation of </a:t>
            </a:r>
            <a:r>
              <a:rPr lang="en-IN" dirty="0" err="1"/>
              <a:t>Rs</a:t>
            </a:r>
            <a:r>
              <a:rPr lang="en-IN" dirty="0"/>
              <a:t> 40. For 400 women shoppers choses at random in some other super market ‘B’, the average weekly food expenditure is </a:t>
            </a:r>
            <a:r>
              <a:rPr lang="en-IN" dirty="0" err="1"/>
              <a:t>Rs</a:t>
            </a:r>
            <a:r>
              <a:rPr lang="en-IN" dirty="0"/>
              <a:t> 220 with a standard deviation of </a:t>
            </a:r>
            <a:r>
              <a:rPr lang="en-IN" dirty="0" err="1"/>
              <a:t>Rs</a:t>
            </a:r>
            <a:r>
              <a:rPr lang="en-IN" dirty="0"/>
              <a:t> 55.  Do these two populations have similar shopping habits? Is the average weekly food expenditure of two populations of shoppers equal. Test at 5% level of significance. </a:t>
            </a:r>
          </a:p>
        </p:txBody>
      </p:sp>
    </p:spTree>
    <p:extLst>
      <p:ext uri="{BB962C8B-B14F-4D97-AF65-F5344CB8AC3E}">
        <p14:creationId xmlns:p14="http://schemas.microsoft.com/office/powerpoint/2010/main" val="28109152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10.6( Kothari)</a:t>
            </a:r>
          </a:p>
        </p:txBody>
      </p:sp>
      <p:sp>
        <p:nvSpPr>
          <p:cNvPr id="3" name="Content Placeholder 2"/>
          <p:cNvSpPr>
            <a:spLocks noGrp="1"/>
          </p:cNvSpPr>
          <p:nvPr>
            <p:ph idx="1"/>
          </p:nvPr>
        </p:nvSpPr>
        <p:spPr/>
        <p:txBody>
          <a:bodyPr/>
          <a:lstStyle/>
          <a:p>
            <a:r>
              <a:rPr lang="en-IN" dirty="0"/>
              <a:t>You are a finance analyst for a brokerage firm. Is there a difference in dividends by NYSE  and NASDAQ ? You collet the following data:</a:t>
            </a:r>
          </a:p>
          <a:p>
            <a:r>
              <a:rPr lang="en-IN" dirty="0"/>
              <a:t>Assuming both populations are approximately normal with equal variances, is there a difference in average yield.</a:t>
            </a:r>
          </a:p>
        </p:txBody>
      </p:sp>
      <p:graphicFrame>
        <p:nvGraphicFramePr>
          <p:cNvPr id="4" name="Table 3"/>
          <p:cNvGraphicFramePr>
            <a:graphicFrameLocks noGrp="1"/>
          </p:cNvGraphicFramePr>
          <p:nvPr/>
        </p:nvGraphicFramePr>
        <p:xfrm>
          <a:off x="2664011" y="4041091"/>
          <a:ext cx="6096000" cy="17526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pPr algn="ctr"/>
                      <a:endParaRPr lang="en-IN" dirty="0"/>
                    </a:p>
                  </a:txBody>
                  <a:tcPr/>
                </a:tc>
                <a:tc>
                  <a:txBody>
                    <a:bodyPr/>
                    <a:lstStyle/>
                    <a:p>
                      <a:pPr algn="ctr"/>
                      <a:endParaRPr lang="en-IN" dirty="0"/>
                    </a:p>
                  </a:txBody>
                  <a:tcPr/>
                </a:tc>
                <a:tc>
                  <a:txBody>
                    <a:bodyPr/>
                    <a:lstStyle/>
                    <a:p>
                      <a:pPr algn="ctr"/>
                      <a:endParaRPr lang="en-IN"/>
                    </a:p>
                  </a:txBody>
                  <a:tcPr/>
                </a:tc>
                <a:extLst>
                  <a:ext uri="{0D108BD9-81ED-4DB2-BD59-A6C34878D82A}">
                    <a16:rowId xmlns:a16="http://schemas.microsoft.com/office/drawing/2014/main" val="10000"/>
                  </a:ext>
                </a:extLst>
              </a:tr>
              <a:tr h="370840">
                <a:tc>
                  <a:txBody>
                    <a:bodyPr/>
                    <a:lstStyle/>
                    <a:p>
                      <a:pPr algn="ctr"/>
                      <a:r>
                        <a:rPr lang="en-IN" dirty="0"/>
                        <a:t>Number of stocks </a:t>
                      </a:r>
                    </a:p>
                  </a:txBody>
                  <a:tcPr/>
                </a:tc>
                <a:tc>
                  <a:txBody>
                    <a:bodyPr/>
                    <a:lstStyle/>
                    <a:p>
                      <a:pPr algn="ctr"/>
                      <a:r>
                        <a:rPr lang="en-IN" dirty="0"/>
                        <a:t>21</a:t>
                      </a:r>
                    </a:p>
                  </a:txBody>
                  <a:tcPr/>
                </a:tc>
                <a:tc>
                  <a:txBody>
                    <a:bodyPr/>
                    <a:lstStyle/>
                    <a:p>
                      <a:pPr algn="ctr"/>
                      <a:r>
                        <a:rPr lang="en-IN" dirty="0"/>
                        <a:t>25</a:t>
                      </a:r>
                    </a:p>
                  </a:txBody>
                  <a:tcPr/>
                </a:tc>
                <a:extLst>
                  <a:ext uri="{0D108BD9-81ED-4DB2-BD59-A6C34878D82A}">
                    <a16:rowId xmlns:a16="http://schemas.microsoft.com/office/drawing/2014/main" val="10001"/>
                  </a:ext>
                </a:extLst>
              </a:tr>
              <a:tr h="370840">
                <a:tc>
                  <a:txBody>
                    <a:bodyPr/>
                    <a:lstStyle/>
                    <a:p>
                      <a:pPr algn="ctr"/>
                      <a:r>
                        <a:rPr lang="en-IN" dirty="0"/>
                        <a:t>Sample Mean</a:t>
                      </a:r>
                    </a:p>
                  </a:txBody>
                  <a:tcPr/>
                </a:tc>
                <a:tc>
                  <a:txBody>
                    <a:bodyPr/>
                    <a:lstStyle/>
                    <a:p>
                      <a:pPr algn="ctr"/>
                      <a:r>
                        <a:rPr lang="en-IN" dirty="0"/>
                        <a:t>3.27</a:t>
                      </a:r>
                    </a:p>
                  </a:txBody>
                  <a:tcPr/>
                </a:tc>
                <a:tc>
                  <a:txBody>
                    <a:bodyPr/>
                    <a:lstStyle/>
                    <a:p>
                      <a:pPr algn="ctr"/>
                      <a:r>
                        <a:rPr lang="en-IN" dirty="0"/>
                        <a:t>2.53</a:t>
                      </a:r>
                    </a:p>
                  </a:txBody>
                  <a:tcPr/>
                </a:tc>
                <a:extLst>
                  <a:ext uri="{0D108BD9-81ED-4DB2-BD59-A6C34878D82A}">
                    <a16:rowId xmlns:a16="http://schemas.microsoft.com/office/drawing/2014/main" val="10002"/>
                  </a:ext>
                </a:extLst>
              </a:tr>
              <a:tr h="370840">
                <a:tc>
                  <a:txBody>
                    <a:bodyPr/>
                    <a:lstStyle/>
                    <a:p>
                      <a:pPr algn="ctr"/>
                      <a:r>
                        <a:rPr lang="en-IN" dirty="0"/>
                        <a:t>Sample</a:t>
                      </a:r>
                      <a:r>
                        <a:rPr lang="en-IN" baseline="0" dirty="0"/>
                        <a:t> Std. Deviation</a:t>
                      </a:r>
                      <a:endParaRPr lang="en-IN" dirty="0"/>
                    </a:p>
                  </a:txBody>
                  <a:tcPr/>
                </a:tc>
                <a:tc>
                  <a:txBody>
                    <a:bodyPr/>
                    <a:lstStyle/>
                    <a:p>
                      <a:pPr algn="ctr"/>
                      <a:r>
                        <a:rPr lang="en-IN" dirty="0"/>
                        <a:t>1.30</a:t>
                      </a:r>
                    </a:p>
                  </a:txBody>
                  <a:tcPr/>
                </a:tc>
                <a:tc>
                  <a:txBody>
                    <a:bodyPr/>
                    <a:lstStyle/>
                    <a:p>
                      <a:pPr algn="ctr"/>
                      <a:r>
                        <a:rPr lang="en-IN" dirty="0"/>
                        <a:t>1.16</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0412213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A professor is marking the  test out of 60. Here are the results: </a:t>
            </a:r>
          </a:p>
        </p:txBody>
      </p:sp>
      <p:sp>
        <p:nvSpPr>
          <p:cNvPr id="3" name="Content Placeholder 2"/>
          <p:cNvSpPr>
            <a:spLocks noGrp="1"/>
          </p:cNvSpPr>
          <p:nvPr>
            <p:ph idx="1"/>
          </p:nvPr>
        </p:nvSpPr>
        <p:spPr/>
        <p:txBody>
          <a:bodyPr/>
          <a:lstStyle/>
          <a:p>
            <a:pPr marL="0" indent="0">
              <a:buNone/>
            </a:pPr>
            <a:r>
              <a:rPr lang="en-IN" dirty="0"/>
              <a:t>20	15	26	32	18	28	35	14	26	22	17</a:t>
            </a:r>
          </a:p>
          <a:p>
            <a:pPr marL="0" indent="0">
              <a:buNone/>
            </a:pPr>
            <a:endParaRPr lang="en-IN" dirty="0"/>
          </a:p>
          <a:p>
            <a:pPr marL="0" indent="0">
              <a:buNone/>
            </a:pPr>
            <a:r>
              <a:rPr lang="en-IN" dirty="0"/>
              <a:t>Most of the students did not get 30 out of 60 and most will fail. The test must have been really hard. The professor decides to standardize and detain only the students who are 1 standard deviation below the mean. Which of the students  will be detained?</a:t>
            </a:r>
          </a:p>
        </p:txBody>
      </p:sp>
    </p:spTree>
    <p:extLst>
      <p:ext uri="{BB962C8B-B14F-4D97-AF65-F5344CB8AC3E}">
        <p14:creationId xmlns:p14="http://schemas.microsoft.com/office/powerpoint/2010/main" val="42210261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9.1	</a:t>
            </a:r>
          </a:p>
        </p:txBody>
      </p:sp>
      <p:sp>
        <p:nvSpPr>
          <p:cNvPr id="3" name="Content Placeholder 2"/>
          <p:cNvSpPr>
            <a:spLocks noGrp="1"/>
          </p:cNvSpPr>
          <p:nvPr>
            <p:ph idx="1"/>
          </p:nvPr>
        </p:nvSpPr>
        <p:spPr/>
        <p:txBody>
          <a:bodyPr/>
          <a:lstStyle/>
          <a:p>
            <a:r>
              <a:rPr lang="en-IN" dirty="0"/>
              <a:t>Mean resistance = 2.20 </a:t>
            </a:r>
            <a:r>
              <a:rPr lang="en-IN" dirty="0">
                <a:sym typeface="Symbol" panose="05050102010706020507" pitchFamily="18" charset="2"/>
              </a:rPr>
              <a:t> for 11 resistances. Given  = 0.35  (of population). Determine 95% confidence interval for true mean resistance. </a:t>
            </a:r>
            <a:endParaRPr lang="en-IN" dirty="0"/>
          </a:p>
        </p:txBody>
      </p:sp>
    </p:spTree>
    <p:extLst>
      <p:ext uri="{BB962C8B-B14F-4D97-AF65-F5344CB8AC3E}">
        <p14:creationId xmlns:p14="http://schemas.microsoft.com/office/powerpoint/2010/main" val="9794083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indent="0">
                  <a:buNone/>
                </a:pPr>
                <a14:m>
                  <m:oMathPara xmlns:m="http://schemas.openxmlformats.org/officeDocument/2006/math">
                    <m:oMathParaPr>
                      <m:jc m:val="centerGroup"/>
                    </m:oMathParaPr>
                    <m:oMath xmlns:m="http://schemas.openxmlformats.org/officeDocument/2006/math">
                      <m:r>
                        <a:rPr lang="en-IN" b="0" i="1" smtClean="0">
                          <a:latin typeface="Cambria Math" panose="02040503050406030204" pitchFamily="18" charset="0"/>
                        </a:rPr>
                        <m:t>𝑧</m:t>
                      </m:r>
                      <m:r>
                        <a:rPr lang="en-IN" b="0" i="1" smtClean="0">
                          <a:latin typeface="Cambria Math" panose="02040503050406030204" pitchFamily="18" charset="0"/>
                        </a:rPr>
                        <m:t>=</m:t>
                      </m:r>
                      <m:f>
                        <m:fPr>
                          <m:ctrlPr>
                            <a:rPr lang="en-IN" b="0" i="1" smtClean="0">
                              <a:latin typeface="Cambria Math" panose="02040503050406030204" pitchFamily="18" charset="0"/>
                            </a:rPr>
                          </m:ctrlPr>
                        </m:fPr>
                        <m:num>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r>
                            <a:rPr lang="en-IN" b="0" i="1" smtClean="0">
                              <a:latin typeface="Cambria Math" panose="02040503050406030204" pitchFamily="18" charset="0"/>
                            </a:rPr>
                            <m:t>−</m:t>
                          </m:r>
                          <m:r>
                            <a:rPr lang="en-IN" b="0" i="1" smtClean="0">
                              <a:latin typeface="Cambria Math" panose="02040503050406030204" pitchFamily="18" charset="0"/>
                              <a:ea typeface="Cambria Math" panose="02040503050406030204" pitchFamily="18" charset="0"/>
                            </a:rPr>
                            <m:t>𝜇</m:t>
                          </m:r>
                        </m:num>
                        <m:den>
                          <m:r>
                            <a:rPr lang="en-IN" b="0" i="1" smtClean="0">
                              <a:latin typeface="Cambria Math" panose="02040503050406030204" pitchFamily="18" charset="0"/>
                              <a:ea typeface="Cambria Math" panose="02040503050406030204" pitchFamily="18" charset="0"/>
                            </a:rPr>
                            <m:t>𝜎</m:t>
                          </m:r>
                          <m:r>
                            <a:rPr lang="en-IN" b="0" i="1" smtClean="0">
                              <a:latin typeface="Cambria Math" panose="02040503050406030204" pitchFamily="18" charset="0"/>
                              <a:ea typeface="Cambria Math" panose="02040503050406030204" pitchFamily="18" charset="0"/>
                            </a:rPr>
                            <m:t>/</m:t>
                          </m:r>
                          <m:rad>
                            <m:radPr>
                              <m:degHide m:val="on"/>
                              <m:ctrlPr>
                                <a:rPr lang="en-IN" b="0" i="1" smtClean="0">
                                  <a:latin typeface="Cambria Math" panose="02040503050406030204" pitchFamily="18" charset="0"/>
                                  <a:ea typeface="Cambria Math" panose="02040503050406030204" pitchFamily="18" charset="0"/>
                                </a:rPr>
                              </m:ctrlPr>
                            </m:radPr>
                            <m:deg/>
                            <m:e>
                              <m:r>
                                <a:rPr lang="en-IN" b="0" i="1" smtClean="0">
                                  <a:latin typeface="Cambria Math" panose="02040503050406030204" pitchFamily="18" charset="0"/>
                                  <a:ea typeface="Cambria Math" panose="02040503050406030204" pitchFamily="18" charset="0"/>
                                </a:rPr>
                                <m:t>𝑛</m:t>
                              </m:r>
                            </m:e>
                          </m:rad>
                        </m:den>
                      </m:f>
                    </m:oMath>
                  </m:oMathPara>
                </a14:m>
                <a:endParaRPr lang="en-IN" b="0" dirty="0"/>
              </a:p>
              <a:p>
                <a:pPr marL="0" indent="0">
                  <a:buNone/>
                </a:pPr>
                <a14:m>
                  <m:oMathPara xmlns:m="http://schemas.openxmlformats.org/officeDocument/2006/math">
                    <m:oMathParaPr>
                      <m:jc m:val="centerGroup"/>
                    </m:oMathParaPr>
                    <m:oMath xmlns:m="http://schemas.openxmlformats.org/officeDocument/2006/math">
                      <m:r>
                        <a:rPr lang="en-IN" b="0" i="1" smtClean="0">
                          <a:latin typeface="Cambria Math" panose="02040503050406030204" pitchFamily="18" charset="0"/>
                        </a:rPr>
                        <m:t>1.96=</m:t>
                      </m:r>
                      <m:f>
                        <m:fPr>
                          <m:ctrlPr>
                            <a:rPr lang="en-IN" b="0" i="1" smtClean="0">
                              <a:latin typeface="Cambria Math" panose="02040503050406030204" pitchFamily="18" charset="0"/>
                            </a:rPr>
                          </m:ctrlPr>
                        </m:fPr>
                        <m:num>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r>
                            <a:rPr lang="en-IN" b="0" i="1" smtClean="0">
                              <a:latin typeface="Cambria Math" panose="02040503050406030204" pitchFamily="18" charset="0"/>
                            </a:rPr>
                            <m:t>−</m:t>
                          </m:r>
                          <m:r>
                            <a:rPr lang="en-IN" b="0" i="1" smtClean="0">
                              <a:latin typeface="Cambria Math" panose="02040503050406030204" pitchFamily="18" charset="0"/>
                              <a:ea typeface="Cambria Math" panose="02040503050406030204" pitchFamily="18" charset="0"/>
                            </a:rPr>
                            <m:t>𝜇</m:t>
                          </m:r>
                        </m:num>
                        <m:den>
                          <m:r>
                            <a:rPr lang="en-IN" b="0" i="1" smtClean="0">
                              <a:latin typeface="Cambria Math" panose="02040503050406030204" pitchFamily="18" charset="0"/>
                              <a:ea typeface="Cambria Math" panose="02040503050406030204" pitchFamily="18" charset="0"/>
                            </a:rPr>
                            <m:t>𝜎</m:t>
                          </m:r>
                          <m:r>
                            <a:rPr lang="en-IN" b="0" i="1" smtClean="0">
                              <a:latin typeface="Cambria Math" panose="02040503050406030204" pitchFamily="18" charset="0"/>
                              <a:ea typeface="Cambria Math" panose="02040503050406030204" pitchFamily="18" charset="0"/>
                            </a:rPr>
                            <m:t>/</m:t>
                          </m:r>
                          <m:rad>
                            <m:radPr>
                              <m:degHide m:val="on"/>
                              <m:ctrlPr>
                                <a:rPr lang="en-IN" b="0" i="1" smtClean="0">
                                  <a:latin typeface="Cambria Math" panose="02040503050406030204" pitchFamily="18" charset="0"/>
                                  <a:ea typeface="Cambria Math" panose="02040503050406030204" pitchFamily="18" charset="0"/>
                                </a:rPr>
                              </m:ctrlPr>
                            </m:radPr>
                            <m:deg/>
                            <m:e>
                              <m:r>
                                <a:rPr lang="en-IN" b="0" i="1" smtClean="0">
                                  <a:latin typeface="Cambria Math" panose="02040503050406030204" pitchFamily="18" charset="0"/>
                                  <a:ea typeface="Cambria Math" panose="02040503050406030204" pitchFamily="18" charset="0"/>
                                </a:rPr>
                                <m:t>𝑛</m:t>
                              </m:r>
                            </m:e>
                          </m:rad>
                        </m:den>
                      </m:f>
                    </m:oMath>
                  </m:oMathPara>
                </a14:m>
                <a:endParaRPr lang="en-IN" dirty="0"/>
              </a:p>
              <a:p>
                <a:pPr marL="0" indent="0">
                  <a:buNone/>
                </a:pPr>
                <a:endParaRPr lang="en-IN" dirty="0"/>
              </a:p>
              <a:p>
                <a:pPr marL="0" indent="0">
                  <a:buNone/>
                </a:pPr>
                <a14:m>
                  <m:oMathPara xmlns:m="http://schemas.openxmlformats.org/officeDocument/2006/math">
                    <m:oMathParaPr>
                      <m:jc m:val="centerGroup"/>
                    </m:oMathParaPr>
                    <m:oMath xmlns:m="http://schemas.openxmlformats.org/officeDocument/2006/math">
                      <m:r>
                        <a:rPr lang="en-IN" b="0" i="1" smtClean="0">
                          <a:latin typeface="Cambria Math" panose="02040503050406030204" pitchFamily="18" charset="0"/>
                          <a:ea typeface="Cambria Math" panose="02040503050406030204" pitchFamily="18" charset="0"/>
                        </a:rPr>
                        <m:t>𝜇</m:t>
                      </m:r>
                      <m:r>
                        <a:rPr lang="en-IN" b="0" i="1" smtClean="0">
                          <a:latin typeface="Cambria Math" panose="02040503050406030204" pitchFamily="18" charset="0"/>
                          <a:ea typeface="Cambria Math" panose="02040503050406030204" pitchFamily="18" charset="0"/>
                        </a:rPr>
                        <m:t>=2.20±1.96×</m:t>
                      </m:r>
                      <m:f>
                        <m:fPr>
                          <m:ctrlPr>
                            <a:rPr lang="en-IN" b="0" i="1" smtClean="0">
                              <a:latin typeface="Cambria Math" panose="02040503050406030204" pitchFamily="18" charset="0"/>
                              <a:ea typeface="Cambria Math" panose="02040503050406030204" pitchFamily="18" charset="0"/>
                            </a:rPr>
                          </m:ctrlPr>
                        </m:fPr>
                        <m:num>
                          <m:r>
                            <a:rPr lang="en-IN" b="0" i="1" smtClean="0">
                              <a:latin typeface="Cambria Math" panose="02040503050406030204" pitchFamily="18" charset="0"/>
                              <a:ea typeface="Cambria Math" panose="02040503050406030204" pitchFamily="18" charset="0"/>
                            </a:rPr>
                            <m:t>0.35</m:t>
                          </m:r>
                        </m:num>
                        <m:den>
                          <m:r>
                            <a:rPr lang="en-IN" b="0" i="1" smtClean="0">
                              <a:latin typeface="Cambria Math" panose="02040503050406030204" pitchFamily="18" charset="0"/>
                              <a:ea typeface="Cambria Math" panose="02040503050406030204" pitchFamily="18" charset="0"/>
                            </a:rPr>
                            <m:t>11</m:t>
                          </m:r>
                        </m:den>
                      </m:f>
                    </m:oMath>
                  </m:oMathPara>
                </a14:m>
                <a:endParaRPr lang="en-IN" dirty="0"/>
              </a:p>
              <a:p>
                <a:pPr marL="0" indent="0">
                  <a:buNone/>
                </a:pPr>
                <a:r>
                  <a:rPr lang="en-IN" b="0" i="1" dirty="0">
                    <a:latin typeface="Cambria Math" panose="02040503050406030204" pitchFamily="18" charset="0"/>
                  </a:rPr>
                  <a:t>1.99  </a:t>
                </a:r>
                <a:r>
                  <a:rPr lang="en-IN" b="0" i="1" dirty="0">
                    <a:latin typeface="Cambria Math" panose="02040503050406030204" pitchFamily="18" charset="0"/>
                    <a:sym typeface="Symbol" panose="05050102010706020507" pitchFamily="18" charset="2"/>
                  </a:rPr>
                  <a:t>  TO 2.40 </a:t>
                </a:r>
                <a:endParaRPr lang="en-IN"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217"/>
                </a:stretch>
              </a:blipFill>
            </p:spPr>
            <p:txBody>
              <a:bodyPr/>
              <a:lstStyle/>
              <a:p>
                <a:r>
                  <a:rPr lang="en-IN">
                    <a:noFill/>
                  </a:rPr>
                  <a:t> </a:t>
                </a:r>
              </a:p>
            </p:txBody>
          </p:sp>
        </mc:Fallback>
      </mc:AlternateContent>
    </p:spTree>
    <p:extLst>
      <p:ext uri="{BB962C8B-B14F-4D97-AF65-F5344CB8AC3E}">
        <p14:creationId xmlns:p14="http://schemas.microsoft.com/office/powerpoint/2010/main" val="6465528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6311721" y="215766"/>
          <a:ext cx="4931536" cy="6360492"/>
        </p:xfrm>
        <a:graphic>
          <a:graphicData uri="http://schemas.openxmlformats.org/drawingml/2006/table">
            <a:tbl>
              <a:tblPr firstRow="1" bandRow="1">
                <a:tableStyleId>{5C22544A-7EE6-4342-B048-85BDC9FD1C3A}</a:tableStyleId>
              </a:tblPr>
              <a:tblGrid>
                <a:gridCol w="2465768">
                  <a:extLst>
                    <a:ext uri="{9D8B030D-6E8A-4147-A177-3AD203B41FA5}">
                      <a16:colId xmlns:a16="http://schemas.microsoft.com/office/drawing/2014/main" val="20000"/>
                    </a:ext>
                  </a:extLst>
                </a:gridCol>
                <a:gridCol w="2465768">
                  <a:extLst>
                    <a:ext uri="{9D8B030D-6E8A-4147-A177-3AD203B41FA5}">
                      <a16:colId xmlns:a16="http://schemas.microsoft.com/office/drawing/2014/main" val="20001"/>
                    </a:ext>
                  </a:extLst>
                </a:gridCol>
              </a:tblGrid>
              <a:tr h="530041">
                <a:tc>
                  <a:txBody>
                    <a:bodyPr/>
                    <a:lstStyle/>
                    <a:p>
                      <a:r>
                        <a:rPr lang="en-IN" dirty="0"/>
                        <a:t>Score </a:t>
                      </a:r>
                    </a:p>
                  </a:txBody>
                  <a:tcPr/>
                </a:tc>
                <a:tc>
                  <a:txBody>
                    <a:bodyPr/>
                    <a:lstStyle/>
                    <a:p>
                      <a:r>
                        <a:rPr lang="en-IN" dirty="0"/>
                        <a:t>Standard Score</a:t>
                      </a:r>
                    </a:p>
                  </a:txBody>
                  <a:tcPr/>
                </a:tc>
                <a:extLst>
                  <a:ext uri="{0D108BD9-81ED-4DB2-BD59-A6C34878D82A}">
                    <a16:rowId xmlns:a16="http://schemas.microsoft.com/office/drawing/2014/main" val="10000"/>
                  </a:ext>
                </a:extLst>
              </a:tr>
              <a:tr h="530041">
                <a:tc>
                  <a:txBody>
                    <a:bodyPr/>
                    <a:lstStyle/>
                    <a:p>
                      <a:pPr algn="ctr"/>
                      <a:r>
                        <a:rPr lang="en-IN" dirty="0"/>
                        <a:t>20</a:t>
                      </a:r>
                    </a:p>
                  </a:txBody>
                  <a:tcPr/>
                </a:tc>
                <a:tc>
                  <a:txBody>
                    <a:bodyPr/>
                    <a:lstStyle/>
                    <a:p>
                      <a:pPr algn="ctr"/>
                      <a:r>
                        <a:rPr lang="en-IN" dirty="0"/>
                        <a:t>-0.45</a:t>
                      </a:r>
                    </a:p>
                  </a:txBody>
                  <a:tcPr/>
                </a:tc>
                <a:extLst>
                  <a:ext uri="{0D108BD9-81ED-4DB2-BD59-A6C34878D82A}">
                    <a16:rowId xmlns:a16="http://schemas.microsoft.com/office/drawing/2014/main" val="10001"/>
                  </a:ext>
                </a:extLst>
              </a:tr>
              <a:tr h="530041">
                <a:tc>
                  <a:txBody>
                    <a:bodyPr/>
                    <a:lstStyle/>
                    <a:p>
                      <a:pPr algn="ctr"/>
                      <a:r>
                        <a:rPr lang="en-IN" dirty="0"/>
                        <a:t>15</a:t>
                      </a:r>
                    </a:p>
                  </a:txBody>
                  <a:tcPr/>
                </a:tc>
                <a:tc>
                  <a:txBody>
                    <a:bodyPr/>
                    <a:lstStyle/>
                    <a:p>
                      <a:pPr algn="ctr"/>
                      <a:r>
                        <a:rPr lang="en-IN" dirty="0"/>
                        <a:t>-1.21 (Detain)</a:t>
                      </a:r>
                    </a:p>
                  </a:txBody>
                  <a:tcPr/>
                </a:tc>
                <a:extLst>
                  <a:ext uri="{0D108BD9-81ED-4DB2-BD59-A6C34878D82A}">
                    <a16:rowId xmlns:a16="http://schemas.microsoft.com/office/drawing/2014/main" val="10002"/>
                  </a:ext>
                </a:extLst>
              </a:tr>
              <a:tr h="530041">
                <a:tc>
                  <a:txBody>
                    <a:bodyPr/>
                    <a:lstStyle/>
                    <a:p>
                      <a:pPr algn="ctr"/>
                      <a:r>
                        <a:rPr lang="en-IN" dirty="0"/>
                        <a:t>26</a:t>
                      </a:r>
                    </a:p>
                  </a:txBody>
                  <a:tcPr/>
                </a:tc>
                <a:tc>
                  <a:txBody>
                    <a:bodyPr/>
                    <a:lstStyle/>
                    <a:p>
                      <a:pPr algn="ctr"/>
                      <a:r>
                        <a:rPr lang="en-IN" dirty="0"/>
                        <a:t>0.45</a:t>
                      </a:r>
                    </a:p>
                  </a:txBody>
                  <a:tcPr/>
                </a:tc>
                <a:extLst>
                  <a:ext uri="{0D108BD9-81ED-4DB2-BD59-A6C34878D82A}">
                    <a16:rowId xmlns:a16="http://schemas.microsoft.com/office/drawing/2014/main" val="10003"/>
                  </a:ext>
                </a:extLst>
              </a:tr>
              <a:tr h="530041">
                <a:tc>
                  <a:txBody>
                    <a:bodyPr/>
                    <a:lstStyle/>
                    <a:p>
                      <a:pPr algn="ctr"/>
                      <a:r>
                        <a:rPr lang="en-IN" dirty="0"/>
                        <a:t>32</a:t>
                      </a:r>
                    </a:p>
                  </a:txBody>
                  <a:tcPr/>
                </a:tc>
                <a:tc>
                  <a:txBody>
                    <a:bodyPr/>
                    <a:lstStyle/>
                    <a:p>
                      <a:pPr algn="ctr"/>
                      <a:r>
                        <a:rPr lang="en-IN" dirty="0"/>
                        <a:t>1.36</a:t>
                      </a:r>
                    </a:p>
                  </a:txBody>
                  <a:tcPr/>
                </a:tc>
                <a:extLst>
                  <a:ext uri="{0D108BD9-81ED-4DB2-BD59-A6C34878D82A}">
                    <a16:rowId xmlns:a16="http://schemas.microsoft.com/office/drawing/2014/main" val="10004"/>
                  </a:ext>
                </a:extLst>
              </a:tr>
              <a:tr h="530041">
                <a:tc>
                  <a:txBody>
                    <a:bodyPr/>
                    <a:lstStyle/>
                    <a:p>
                      <a:pPr algn="ctr"/>
                      <a:r>
                        <a:rPr lang="en-IN" dirty="0"/>
                        <a:t>18</a:t>
                      </a:r>
                    </a:p>
                  </a:txBody>
                  <a:tcPr/>
                </a:tc>
                <a:tc>
                  <a:txBody>
                    <a:bodyPr/>
                    <a:lstStyle/>
                    <a:p>
                      <a:pPr algn="ctr"/>
                      <a:r>
                        <a:rPr lang="en-IN" dirty="0"/>
                        <a:t>-0.76</a:t>
                      </a:r>
                    </a:p>
                  </a:txBody>
                  <a:tcPr/>
                </a:tc>
                <a:extLst>
                  <a:ext uri="{0D108BD9-81ED-4DB2-BD59-A6C34878D82A}">
                    <a16:rowId xmlns:a16="http://schemas.microsoft.com/office/drawing/2014/main" val="10005"/>
                  </a:ext>
                </a:extLst>
              </a:tr>
              <a:tr h="530041">
                <a:tc>
                  <a:txBody>
                    <a:bodyPr/>
                    <a:lstStyle/>
                    <a:p>
                      <a:pPr algn="ctr"/>
                      <a:r>
                        <a:rPr lang="en-IN" dirty="0"/>
                        <a:t>28</a:t>
                      </a:r>
                    </a:p>
                  </a:txBody>
                  <a:tcPr/>
                </a:tc>
                <a:tc>
                  <a:txBody>
                    <a:bodyPr/>
                    <a:lstStyle/>
                    <a:p>
                      <a:pPr algn="ctr"/>
                      <a:r>
                        <a:rPr lang="en-IN" dirty="0"/>
                        <a:t>0.76</a:t>
                      </a:r>
                    </a:p>
                  </a:txBody>
                  <a:tcPr/>
                </a:tc>
                <a:extLst>
                  <a:ext uri="{0D108BD9-81ED-4DB2-BD59-A6C34878D82A}">
                    <a16:rowId xmlns:a16="http://schemas.microsoft.com/office/drawing/2014/main" val="10006"/>
                  </a:ext>
                </a:extLst>
              </a:tr>
              <a:tr h="530041">
                <a:tc>
                  <a:txBody>
                    <a:bodyPr/>
                    <a:lstStyle/>
                    <a:p>
                      <a:pPr algn="ctr"/>
                      <a:r>
                        <a:rPr lang="en-IN" dirty="0"/>
                        <a:t>35</a:t>
                      </a:r>
                    </a:p>
                  </a:txBody>
                  <a:tcPr/>
                </a:tc>
                <a:tc>
                  <a:txBody>
                    <a:bodyPr/>
                    <a:lstStyle/>
                    <a:p>
                      <a:pPr algn="ctr"/>
                      <a:r>
                        <a:rPr lang="en-IN" dirty="0"/>
                        <a:t>1.82</a:t>
                      </a:r>
                    </a:p>
                  </a:txBody>
                  <a:tcPr/>
                </a:tc>
                <a:extLst>
                  <a:ext uri="{0D108BD9-81ED-4DB2-BD59-A6C34878D82A}">
                    <a16:rowId xmlns:a16="http://schemas.microsoft.com/office/drawing/2014/main" val="10007"/>
                  </a:ext>
                </a:extLst>
              </a:tr>
              <a:tr h="530041">
                <a:tc>
                  <a:txBody>
                    <a:bodyPr/>
                    <a:lstStyle/>
                    <a:p>
                      <a:pPr algn="ctr"/>
                      <a:r>
                        <a:rPr lang="en-IN" dirty="0"/>
                        <a:t>14</a:t>
                      </a:r>
                    </a:p>
                  </a:txBody>
                  <a:tcPr/>
                </a:tc>
                <a:tc>
                  <a:txBody>
                    <a:bodyPr/>
                    <a:lstStyle/>
                    <a:p>
                      <a:pPr algn="ctr"/>
                      <a:r>
                        <a:rPr lang="en-IN" dirty="0"/>
                        <a:t>-1.36( Detain)</a:t>
                      </a:r>
                    </a:p>
                  </a:txBody>
                  <a:tcPr/>
                </a:tc>
                <a:extLst>
                  <a:ext uri="{0D108BD9-81ED-4DB2-BD59-A6C34878D82A}">
                    <a16:rowId xmlns:a16="http://schemas.microsoft.com/office/drawing/2014/main" val="10008"/>
                  </a:ext>
                </a:extLst>
              </a:tr>
              <a:tr h="530041">
                <a:tc>
                  <a:txBody>
                    <a:bodyPr/>
                    <a:lstStyle/>
                    <a:p>
                      <a:pPr algn="ctr"/>
                      <a:r>
                        <a:rPr lang="en-IN" dirty="0"/>
                        <a:t>26</a:t>
                      </a:r>
                    </a:p>
                  </a:txBody>
                  <a:tcPr/>
                </a:tc>
                <a:tc>
                  <a:txBody>
                    <a:bodyPr/>
                    <a:lstStyle/>
                    <a:p>
                      <a:pPr algn="ctr"/>
                      <a:r>
                        <a:rPr lang="en-IN" dirty="0"/>
                        <a:t>0.45</a:t>
                      </a:r>
                    </a:p>
                  </a:txBody>
                  <a:tcPr/>
                </a:tc>
                <a:extLst>
                  <a:ext uri="{0D108BD9-81ED-4DB2-BD59-A6C34878D82A}">
                    <a16:rowId xmlns:a16="http://schemas.microsoft.com/office/drawing/2014/main" val="10009"/>
                  </a:ext>
                </a:extLst>
              </a:tr>
              <a:tr h="530041">
                <a:tc>
                  <a:txBody>
                    <a:bodyPr/>
                    <a:lstStyle/>
                    <a:p>
                      <a:pPr algn="ctr"/>
                      <a:r>
                        <a:rPr lang="en-IN" dirty="0"/>
                        <a:t>22</a:t>
                      </a:r>
                    </a:p>
                  </a:txBody>
                  <a:tcPr/>
                </a:tc>
                <a:tc>
                  <a:txBody>
                    <a:bodyPr/>
                    <a:lstStyle/>
                    <a:p>
                      <a:pPr algn="ctr"/>
                      <a:r>
                        <a:rPr lang="en-IN" dirty="0"/>
                        <a:t>-0.15</a:t>
                      </a:r>
                    </a:p>
                  </a:txBody>
                  <a:tcPr/>
                </a:tc>
                <a:extLst>
                  <a:ext uri="{0D108BD9-81ED-4DB2-BD59-A6C34878D82A}">
                    <a16:rowId xmlns:a16="http://schemas.microsoft.com/office/drawing/2014/main" val="10010"/>
                  </a:ext>
                </a:extLst>
              </a:tr>
              <a:tr h="530041">
                <a:tc>
                  <a:txBody>
                    <a:bodyPr/>
                    <a:lstStyle/>
                    <a:p>
                      <a:pPr algn="ctr"/>
                      <a:r>
                        <a:rPr lang="en-IN" dirty="0"/>
                        <a:t>17</a:t>
                      </a:r>
                    </a:p>
                  </a:txBody>
                  <a:tcPr/>
                </a:tc>
                <a:tc>
                  <a:txBody>
                    <a:bodyPr/>
                    <a:lstStyle/>
                    <a:p>
                      <a:pPr algn="ctr"/>
                      <a:r>
                        <a:rPr lang="en-IN" dirty="0"/>
                        <a:t>-0.91</a:t>
                      </a:r>
                    </a:p>
                  </a:txBody>
                  <a:tcPr/>
                </a:tc>
                <a:extLst>
                  <a:ext uri="{0D108BD9-81ED-4DB2-BD59-A6C34878D82A}">
                    <a16:rowId xmlns:a16="http://schemas.microsoft.com/office/drawing/2014/main" val="10011"/>
                  </a:ext>
                </a:extLst>
              </a:tr>
            </a:tbl>
          </a:graphicData>
        </a:graphic>
      </p:graphicFrame>
      <p:sp>
        <p:nvSpPr>
          <p:cNvPr id="5" name="TextBox 4"/>
          <p:cNvSpPr txBox="1"/>
          <p:nvPr/>
        </p:nvSpPr>
        <p:spPr>
          <a:xfrm>
            <a:off x="1416676" y="1378039"/>
            <a:ext cx="3026535" cy="369332"/>
          </a:xfrm>
          <a:prstGeom prst="rect">
            <a:avLst/>
          </a:prstGeom>
          <a:noFill/>
        </p:spPr>
        <p:txBody>
          <a:bodyPr wrap="square" rtlCol="0">
            <a:spAutoFit/>
          </a:bodyPr>
          <a:lstStyle/>
          <a:p>
            <a:r>
              <a:rPr lang="en-IN" dirty="0"/>
              <a:t>m = 23, </a:t>
            </a:r>
            <a:r>
              <a:rPr lang="en-IN" dirty="0">
                <a:sym typeface="Symbol" panose="05050102010706020507" pitchFamily="18" charset="2"/>
              </a:rPr>
              <a:t> =6.6</a:t>
            </a:r>
            <a:endParaRPr lang="en-IN" dirty="0"/>
          </a:p>
        </p:txBody>
      </p:sp>
    </p:spTree>
    <p:extLst>
      <p:ext uri="{BB962C8B-B14F-4D97-AF65-F5344CB8AC3E}">
        <p14:creationId xmlns:p14="http://schemas.microsoft.com/office/powerpoint/2010/main" val="8298245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Z-Test</a:t>
            </a:r>
            <a:endParaRPr lang="en-IN" dirty="0"/>
          </a:p>
        </p:txBody>
      </p:sp>
    </p:spTree>
    <p:extLst>
      <p:ext uri="{BB962C8B-B14F-4D97-AF65-F5344CB8AC3E}">
        <p14:creationId xmlns:p14="http://schemas.microsoft.com/office/powerpoint/2010/main" val="12226168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Z -test</a:t>
            </a:r>
            <a:endParaRPr lang="en-IN"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1825625"/>
                <a:ext cx="4815980" cy="3457575"/>
              </a:xfrm>
            </p:spPr>
            <p:txBody>
              <a:bodyPr/>
              <a:lstStyle/>
              <a:p>
                <a14:m>
                  <m:oMath xmlns:m="http://schemas.openxmlformats.org/officeDocument/2006/math">
                    <m:r>
                      <a:rPr lang="en-IN" i="1">
                        <a:latin typeface="Cambria Math" panose="02040503050406030204" pitchFamily="18" charset="0"/>
                      </a:rPr>
                      <m:t>𝑧</m:t>
                    </m:r>
                    <m:r>
                      <a:rPr lang="en-IN" i="1">
                        <a:latin typeface="Cambria Math" panose="02040503050406030204" pitchFamily="18" charset="0"/>
                      </a:rPr>
                      <m:t>=</m:t>
                    </m:r>
                    <m:f>
                      <m:fPr>
                        <m:ctrlPr>
                          <a:rPr lang="en-IN" i="1">
                            <a:latin typeface="Cambria Math" panose="02040503050406030204" pitchFamily="18" charset="0"/>
                          </a:rPr>
                        </m:ctrlPr>
                      </m:fPr>
                      <m:num>
                        <m:r>
                          <a:rPr lang="en-IN" i="1">
                            <a:latin typeface="Cambria Math" panose="02040503050406030204" pitchFamily="18" charset="0"/>
                          </a:rPr>
                          <m:t>𝑥</m:t>
                        </m:r>
                        <m:r>
                          <a:rPr lang="en-IN" i="1">
                            <a:latin typeface="Cambria Math" panose="02040503050406030204" pitchFamily="18" charset="0"/>
                          </a:rPr>
                          <m:t>−</m:t>
                        </m:r>
                        <m:r>
                          <a:rPr lang="en-IN" i="1">
                            <a:latin typeface="Cambria Math" panose="02040503050406030204" pitchFamily="18" charset="0"/>
                          </a:rPr>
                          <m:t>𝜇</m:t>
                        </m:r>
                      </m:num>
                      <m:den>
                        <m:r>
                          <a:rPr lang="en-IN" i="1">
                            <a:latin typeface="Cambria Math" panose="02040503050406030204" pitchFamily="18" charset="0"/>
                          </a:rPr>
                          <m:t>𝜎</m:t>
                        </m:r>
                      </m:den>
                    </m:f>
                  </m:oMath>
                </a14:m>
                <a:endParaRPr lang="en-IN" dirty="0"/>
              </a:p>
              <a:p>
                <a14:m>
                  <m:oMath xmlns:m="http://schemas.openxmlformats.org/officeDocument/2006/math">
                    <m:r>
                      <a:rPr lang="en-IN" i="1">
                        <a:latin typeface="Cambria Math" panose="02040503050406030204" pitchFamily="18" charset="0"/>
                      </a:rPr>
                      <m:t>𝑥</m:t>
                    </m:r>
                  </m:oMath>
                </a14:m>
                <a:r>
                  <a:rPr lang="en-IN" dirty="0"/>
                  <a:t> sample mean</a:t>
                </a:r>
              </a:p>
              <a:p>
                <a14:m>
                  <m:oMath xmlns:m="http://schemas.openxmlformats.org/officeDocument/2006/math">
                    <m:r>
                      <a:rPr lang="en-IN" i="1">
                        <a:latin typeface="Cambria Math" panose="02040503050406030204" pitchFamily="18" charset="0"/>
                      </a:rPr>
                      <m:t>𝜇</m:t>
                    </m:r>
                  </m:oMath>
                </a14:m>
                <a:r>
                  <a:rPr lang="en-IN" dirty="0"/>
                  <a:t> population mean</a:t>
                </a:r>
              </a:p>
              <a:p>
                <a:r>
                  <a:rPr lang="en-IN" dirty="0"/>
                  <a:t>A high Z-value (far from 0) corresponds to a low p-value, indicating that the result is less likely to occur by chance.</a:t>
                </a:r>
              </a:p>
              <a:p>
                <a:endParaRPr lang="en-IN"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1825625"/>
                <a:ext cx="4815980" cy="3457575"/>
              </a:xfrm>
              <a:blipFill>
                <a:blip r:embed="rId2"/>
                <a:stretch>
                  <a:fillRect l="-2278" r="-1139"/>
                </a:stretch>
              </a:blipFill>
            </p:spPr>
            <p:txBody>
              <a:bodyPr/>
              <a:lstStyle/>
              <a:p>
                <a:r>
                  <a:rPr lang="en-IN">
                    <a:noFill/>
                  </a:rPr>
                  <a:t> </a:t>
                </a:r>
              </a:p>
            </p:txBody>
          </p:sp>
        </mc:Fallback>
      </mc:AlternateContent>
      <p:pic>
        <p:nvPicPr>
          <p:cNvPr id="4" name="Picture 3"/>
          <p:cNvPicPr>
            <a:picLocks noChangeAspect="1"/>
          </p:cNvPicPr>
          <p:nvPr/>
        </p:nvPicPr>
        <p:blipFill>
          <a:blip r:embed="rId3"/>
          <a:stretch>
            <a:fillRect/>
          </a:stretch>
        </p:blipFill>
        <p:spPr>
          <a:xfrm>
            <a:off x="5654180" y="1825625"/>
            <a:ext cx="6210300" cy="3457575"/>
          </a:xfrm>
          <a:prstGeom prst="rect">
            <a:avLst/>
          </a:prstGeom>
        </p:spPr>
      </p:pic>
    </p:spTree>
    <p:extLst>
      <p:ext uri="{BB962C8B-B14F-4D97-AF65-F5344CB8AC3E}">
        <p14:creationId xmlns:p14="http://schemas.microsoft.com/office/powerpoint/2010/main" val="8688609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Example 1: Z-value of 1.96</a:t>
            </a:r>
            <a:endParaRPr lang="en-IN" dirty="0"/>
          </a:p>
        </p:txBody>
      </p:sp>
      <p:sp>
        <p:nvSpPr>
          <p:cNvPr id="3" name="Content Placeholder 2"/>
          <p:cNvSpPr>
            <a:spLocks noGrp="1"/>
          </p:cNvSpPr>
          <p:nvPr>
            <p:ph idx="1"/>
          </p:nvPr>
        </p:nvSpPr>
        <p:spPr/>
        <p:txBody>
          <a:bodyPr/>
          <a:lstStyle/>
          <a:p>
            <a:pPr lvl="0"/>
            <a:r>
              <a:rPr lang="en-IN" b="1" dirty="0"/>
              <a:t>Hypothesis: </a:t>
            </a:r>
            <a:r>
              <a:rPr lang="en-IN" dirty="0"/>
              <a:t>The mean score of a group of students is significantly different from the national average.</a:t>
            </a:r>
            <a:endParaRPr lang="en-IN" sz="2400" dirty="0"/>
          </a:p>
          <a:p>
            <a:pPr lvl="0"/>
            <a:r>
              <a:rPr lang="en-IN" b="1" dirty="0"/>
              <a:t>Z-value</a:t>
            </a:r>
            <a:r>
              <a:rPr lang="en-IN" dirty="0"/>
              <a:t>: 1.96</a:t>
            </a:r>
            <a:endParaRPr lang="en-IN" sz="2400" dirty="0"/>
          </a:p>
          <a:p>
            <a:pPr lvl="0"/>
            <a:r>
              <a:rPr lang="en-IN" b="1" dirty="0"/>
              <a:t>P-value</a:t>
            </a:r>
            <a:r>
              <a:rPr lang="en-IN" dirty="0"/>
              <a:t>: In a </a:t>
            </a:r>
            <a:r>
              <a:rPr lang="en-IN" b="1" dirty="0"/>
              <a:t>two-tailed test</a:t>
            </a:r>
            <a:r>
              <a:rPr lang="en-IN" dirty="0"/>
              <a:t>, this corresponds to a </a:t>
            </a:r>
            <a:r>
              <a:rPr lang="en-IN" b="1" dirty="0"/>
              <a:t>p-value of 0.05</a:t>
            </a:r>
            <a:r>
              <a:rPr lang="en-IN" dirty="0"/>
              <a:t> (5% significance level).</a:t>
            </a:r>
            <a:endParaRPr lang="en-IN" sz="2400" dirty="0"/>
          </a:p>
          <a:p>
            <a:pPr lvl="1"/>
            <a:r>
              <a:rPr lang="en-IN" b="1" dirty="0"/>
              <a:t>Interpretation</a:t>
            </a:r>
            <a:r>
              <a:rPr lang="en-IN" dirty="0"/>
              <a:t>: If the p-value is 0.05, there is a 5% chance of observing a result at least as extreme as this one if the null hypothesis is true. If your significance level (alpha) is 0.05, you would </a:t>
            </a:r>
            <a:r>
              <a:rPr lang="en-IN" b="1" dirty="0"/>
              <a:t>reject the null hypothesis</a:t>
            </a:r>
            <a:r>
              <a:rPr lang="en-IN" dirty="0"/>
              <a:t> and conclude the difference is statistically significant.</a:t>
            </a:r>
            <a:endParaRPr lang="en-IN" sz="2000" dirty="0"/>
          </a:p>
          <a:p>
            <a:endParaRPr lang="en-IN" dirty="0"/>
          </a:p>
        </p:txBody>
      </p:sp>
    </p:spTree>
    <p:extLst>
      <p:ext uri="{BB962C8B-B14F-4D97-AF65-F5344CB8AC3E}">
        <p14:creationId xmlns:p14="http://schemas.microsoft.com/office/powerpoint/2010/main" val="4054922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90%, 95%, 99%</a:t>
            </a:r>
          </a:p>
        </p:txBody>
      </p:sp>
      <p:pic>
        <p:nvPicPr>
          <p:cNvPr id="2050" name="Picture 2" descr="histogram of standard normal density func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06619" y="1988110"/>
            <a:ext cx="6378761" cy="4497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58029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Example 2: Z-value of 2.58</a:t>
            </a:r>
            <a:endParaRPr lang="en-IN" dirty="0"/>
          </a:p>
        </p:txBody>
      </p:sp>
      <p:sp>
        <p:nvSpPr>
          <p:cNvPr id="3" name="Content Placeholder 2"/>
          <p:cNvSpPr>
            <a:spLocks noGrp="1"/>
          </p:cNvSpPr>
          <p:nvPr>
            <p:ph idx="1"/>
          </p:nvPr>
        </p:nvSpPr>
        <p:spPr/>
        <p:txBody>
          <a:bodyPr/>
          <a:lstStyle/>
          <a:p>
            <a:pPr lvl="0"/>
            <a:r>
              <a:rPr lang="en-IN" b="1" dirty="0"/>
              <a:t>Hypothesis: </a:t>
            </a:r>
            <a:r>
              <a:rPr lang="en-IN" dirty="0"/>
              <a:t>The mean height of a sample is significantly different from the average height of the population.</a:t>
            </a:r>
            <a:endParaRPr lang="en-IN" sz="2400" dirty="0"/>
          </a:p>
          <a:p>
            <a:pPr lvl="0"/>
            <a:r>
              <a:rPr lang="en-IN" b="1" dirty="0"/>
              <a:t>Z-value</a:t>
            </a:r>
            <a:r>
              <a:rPr lang="en-IN" dirty="0"/>
              <a:t>: 2.58</a:t>
            </a:r>
            <a:endParaRPr lang="en-IN" sz="2400" dirty="0"/>
          </a:p>
          <a:p>
            <a:pPr lvl="0"/>
            <a:r>
              <a:rPr lang="en-IN" b="1" dirty="0"/>
              <a:t>P-value</a:t>
            </a:r>
            <a:r>
              <a:rPr lang="en-IN" dirty="0"/>
              <a:t>: In a two-tailed test, this corresponds to a </a:t>
            </a:r>
            <a:r>
              <a:rPr lang="en-IN" b="1" dirty="0"/>
              <a:t>p-value of 0.01</a:t>
            </a:r>
            <a:r>
              <a:rPr lang="en-IN" dirty="0"/>
              <a:t>.</a:t>
            </a:r>
            <a:endParaRPr lang="en-IN" sz="2400" dirty="0"/>
          </a:p>
          <a:p>
            <a:pPr lvl="1"/>
            <a:r>
              <a:rPr lang="en-IN" b="1" dirty="0"/>
              <a:t>Interpretation</a:t>
            </a:r>
            <a:r>
              <a:rPr lang="en-IN" dirty="0"/>
              <a:t>: With a p-value of 0.01, there is only a 1% chance of observing a result as extreme as this one if the null hypothesis is true. This is strong evidence against the null hypothesis. You would </a:t>
            </a:r>
            <a:r>
              <a:rPr lang="en-IN" b="1" dirty="0"/>
              <a:t>reject the null hypothesis</a:t>
            </a:r>
            <a:r>
              <a:rPr lang="en-IN" dirty="0"/>
              <a:t> at a 1% significance level.</a:t>
            </a:r>
            <a:endParaRPr lang="en-IN" sz="2000" dirty="0"/>
          </a:p>
          <a:p>
            <a:endParaRPr lang="en-IN" dirty="0"/>
          </a:p>
        </p:txBody>
      </p:sp>
    </p:spTree>
    <p:extLst>
      <p:ext uri="{BB962C8B-B14F-4D97-AF65-F5344CB8AC3E}">
        <p14:creationId xmlns:p14="http://schemas.microsoft.com/office/powerpoint/2010/main" val="10109770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Example 3: Z-value of 1.28</a:t>
            </a:r>
            <a:endParaRPr lang="en-IN" dirty="0"/>
          </a:p>
        </p:txBody>
      </p:sp>
      <p:sp>
        <p:nvSpPr>
          <p:cNvPr id="3" name="Content Placeholder 2"/>
          <p:cNvSpPr>
            <a:spLocks noGrp="1"/>
          </p:cNvSpPr>
          <p:nvPr>
            <p:ph idx="1"/>
          </p:nvPr>
        </p:nvSpPr>
        <p:spPr/>
        <p:txBody>
          <a:bodyPr/>
          <a:lstStyle/>
          <a:p>
            <a:pPr lvl="0"/>
            <a:r>
              <a:rPr lang="en-IN" b="1" dirty="0"/>
              <a:t>Hypothesis: </a:t>
            </a:r>
            <a:r>
              <a:rPr lang="en-IN" dirty="0"/>
              <a:t>The average number of hours worked by employees in a company is significantly higher than the national average.</a:t>
            </a:r>
            <a:endParaRPr lang="en-IN" sz="2400" dirty="0"/>
          </a:p>
          <a:p>
            <a:pPr lvl="0"/>
            <a:r>
              <a:rPr lang="en-IN" b="1" dirty="0"/>
              <a:t>Z-value</a:t>
            </a:r>
            <a:r>
              <a:rPr lang="en-IN" dirty="0"/>
              <a:t>: 1.28</a:t>
            </a:r>
            <a:endParaRPr lang="en-IN" sz="2400" dirty="0"/>
          </a:p>
          <a:p>
            <a:pPr lvl="0"/>
            <a:r>
              <a:rPr lang="en-IN" b="1" dirty="0"/>
              <a:t>P-value</a:t>
            </a:r>
            <a:r>
              <a:rPr lang="en-IN" dirty="0"/>
              <a:t>: In a </a:t>
            </a:r>
            <a:r>
              <a:rPr lang="en-IN" b="1" dirty="0"/>
              <a:t>one-tailed test</a:t>
            </a:r>
            <a:r>
              <a:rPr lang="en-IN" dirty="0"/>
              <a:t>, this corresponds to a </a:t>
            </a:r>
            <a:r>
              <a:rPr lang="en-IN" b="1" dirty="0"/>
              <a:t>p-value of 0.10</a:t>
            </a:r>
            <a:r>
              <a:rPr lang="en-IN" dirty="0"/>
              <a:t>.</a:t>
            </a:r>
            <a:endParaRPr lang="en-IN" sz="2400" dirty="0"/>
          </a:p>
          <a:p>
            <a:pPr lvl="1"/>
            <a:r>
              <a:rPr lang="en-IN" b="1" dirty="0"/>
              <a:t>Interpretation</a:t>
            </a:r>
            <a:r>
              <a:rPr lang="en-IN" dirty="0"/>
              <a:t>: A p-value of 0.10 means there is a 10% chance of observing this result if the null hypothesis is true. If you set your significance level (alpha) at 0.05, this p-value would be </a:t>
            </a:r>
            <a:r>
              <a:rPr lang="en-IN" b="1" dirty="0"/>
              <a:t>too high to reject the null hypothesis</a:t>
            </a:r>
            <a:r>
              <a:rPr lang="en-IN" dirty="0"/>
              <a:t>, meaning you don’t have enough evidence to conclude the average hours worked is significantly higher.</a:t>
            </a:r>
            <a:endParaRPr lang="en-IN" sz="2000" dirty="0"/>
          </a:p>
          <a:p>
            <a:endParaRPr lang="en-IN" dirty="0"/>
          </a:p>
        </p:txBody>
      </p:sp>
    </p:spTree>
    <p:extLst>
      <p:ext uri="{BB962C8B-B14F-4D97-AF65-F5344CB8AC3E}">
        <p14:creationId xmlns:p14="http://schemas.microsoft.com/office/powerpoint/2010/main" val="11917331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Example 4: Z-value of 0</a:t>
            </a:r>
            <a:endParaRPr lang="en-IN" dirty="0"/>
          </a:p>
        </p:txBody>
      </p:sp>
      <p:sp>
        <p:nvSpPr>
          <p:cNvPr id="3" name="Content Placeholder 2"/>
          <p:cNvSpPr>
            <a:spLocks noGrp="1"/>
          </p:cNvSpPr>
          <p:nvPr>
            <p:ph idx="1"/>
          </p:nvPr>
        </p:nvSpPr>
        <p:spPr/>
        <p:txBody>
          <a:bodyPr/>
          <a:lstStyle/>
          <a:p>
            <a:pPr lvl="0"/>
            <a:r>
              <a:rPr lang="en-IN" b="1" dirty="0"/>
              <a:t>Hypothesis:</a:t>
            </a:r>
            <a:r>
              <a:rPr lang="en-IN" dirty="0"/>
              <a:t> A medication has an effect on blood pressure compared to a placebo.</a:t>
            </a:r>
            <a:endParaRPr lang="en-IN" sz="2400" dirty="0"/>
          </a:p>
          <a:p>
            <a:pPr lvl="0"/>
            <a:r>
              <a:rPr lang="en-IN" b="1" dirty="0"/>
              <a:t>Z-value</a:t>
            </a:r>
            <a:r>
              <a:rPr lang="en-IN" dirty="0"/>
              <a:t>: 0</a:t>
            </a:r>
            <a:endParaRPr lang="en-IN" sz="2400" dirty="0"/>
          </a:p>
          <a:p>
            <a:pPr lvl="0"/>
            <a:r>
              <a:rPr lang="en-IN" b="1" dirty="0"/>
              <a:t>P-value</a:t>
            </a:r>
            <a:r>
              <a:rPr lang="en-IN" dirty="0"/>
              <a:t>: A Z-value of 0 corresponds to a </a:t>
            </a:r>
            <a:r>
              <a:rPr lang="en-IN" b="1" dirty="0"/>
              <a:t>p-value of 1.0</a:t>
            </a:r>
            <a:r>
              <a:rPr lang="en-IN" dirty="0"/>
              <a:t>.</a:t>
            </a:r>
            <a:endParaRPr lang="en-IN" sz="2400" dirty="0"/>
          </a:p>
          <a:p>
            <a:pPr lvl="1"/>
            <a:r>
              <a:rPr lang="en-IN" b="1" dirty="0"/>
              <a:t>Interpretation</a:t>
            </a:r>
            <a:r>
              <a:rPr lang="en-IN" dirty="0"/>
              <a:t>: This means the sample mean is exactly equal to the population mean. There is no evidence against the null hypothesis, so you would </a:t>
            </a:r>
            <a:r>
              <a:rPr lang="en-IN" b="1" dirty="0"/>
              <a:t>fail to reject the null hypothesis</a:t>
            </a:r>
            <a:r>
              <a:rPr lang="en-IN" dirty="0"/>
              <a:t>.</a:t>
            </a:r>
            <a:endParaRPr lang="en-IN" sz="2000" dirty="0"/>
          </a:p>
          <a:p>
            <a:endParaRPr lang="en-IN" dirty="0"/>
          </a:p>
        </p:txBody>
      </p:sp>
    </p:spTree>
    <p:extLst>
      <p:ext uri="{BB962C8B-B14F-4D97-AF65-F5344CB8AC3E}">
        <p14:creationId xmlns:p14="http://schemas.microsoft.com/office/powerpoint/2010/main" val="5950579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Example 5: Z-value of -2.33</a:t>
            </a:r>
            <a:endParaRPr lang="en-IN" dirty="0"/>
          </a:p>
        </p:txBody>
      </p:sp>
      <p:sp>
        <p:nvSpPr>
          <p:cNvPr id="3" name="Content Placeholder 2"/>
          <p:cNvSpPr>
            <a:spLocks noGrp="1"/>
          </p:cNvSpPr>
          <p:nvPr>
            <p:ph idx="1"/>
          </p:nvPr>
        </p:nvSpPr>
        <p:spPr/>
        <p:txBody>
          <a:bodyPr/>
          <a:lstStyle/>
          <a:p>
            <a:pPr lvl="0"/>
            <a:r>
              <a:rPr lang="en-IN" b="1" dirty="0"/>
              <a:t>Hypothesis: </a:t>
            </a:r>
            <a:r>
              <a:rPr lang="en-IN" dirty="0"/>
              <a:t>The mean weight loss in a sample is less than the mean weight loss in the population.</a:t>
            </a:r>
            <a:endParaRPr lang="en-IN" sz="2400" dirty="0"/>
          </a:p>
          <a:p>
            <a:pPr lvl="0"/>
            <a:r>
              <a:rPr lang="en-IN" b="1" dirty="0"/>
              <a:t>Z-value</a:t>
            </a:r>
            <a:r>
              <a:rPr lang="en-IN" dirty="0"/>
              <a:t>: -2.33</a:t>
            </a:r>
            <a:endParaRPr lang="en-IN" sz="2400" dirty="0"/>
          </a:p>
          <a:p>
            <a:pPr lvl="0"/>
            <a:r>
              <a:rPr lang="en-IN" b="1" dirty="0"/>
              <a:t>P-value</a:t>
            </a:r>
            <a:r>
              <a:rPr lang="en-IN" dirty="0"/>
              <a:t>: In a </a:t>
            </a:r>
            <a:r>
              <a:rPr lang="en-IN" b="1" dirty="0"/>
              <a:t>one-tailed test</a:t>
            </a:r>
            <a:r>
              <a:rPr lang="en-IN" dirty="0"/>
              <a:t>, this corresponds to a </a:t>
            </a:r>
            <a:r>
              <a:rPr lang="en-IN" b="1" dirty="0"/>
              <a:t>p-value of 0.01</a:t>
            </a:r>
            <a:r>
              <a:rPr lang="en-IN" dirty="0"/>
              <a:t>.</a:t>
            </a:r>
            <a:endParaRPr lang="en-IN" sz="2400" dirty="0"/>
          </a:p>
          <a:p>
            <a:pPr lvl="1"/>
            <a:r>
              <a:rPr lang="en-IN" b="1" dirty="0"/>
              <a:t>Interpretation</a:t>
            </a:r>
            <a:r>
              <a:rPr lang="en-IN" dirty="0"/>
              <a:t>: A p-value of 0.01 suggests there is only a 1% chance of observing a result as extreme as this under the null hypothesis. If your significance level is 0.05, you would </a:t>
            </a:r>
            <a:r>
              <a:rPr lang="en-IN" b="1" dirty="0"/>
              <a:t>reject the null hypothesis</a:t>
            </a:r>
            <a:r>
              <a:rPr lang="en-IN" dirty="0"/>
              <a:t>.</a:t>
            </a:r>
            <a:endParaRPr lang="en-IN" sz="2000" dirty="0"/>
          </a:p>
          <a:p>
            <a:endParaRPr lang="en-IN" dirty="0"/>
          </a:p>
        </p:txBody>
      </p:sp>
    </p:spTree>
    <p:extLst>
      <p:ext uri="{BB962C8B-B14F-4D97-AF65-F5344CB8AC3E}">
        <p14:creationId xmlns:p14="http://schemas.microsoft.com/office/powerpoint/2010/main" val="9737393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t-test</a:t>
            </a:r>
          </a:p>
        </p:txBody>
      </p:sp>
    </p:spTree>
    <p:extLst>
      <p:ext uri="{BB962C8B-B14F-4D97-AF65-F5344CB8AC3E}">
        <p14:creationId xmlns:p14="http://schemas.microsoft.com/office/powerpoint/2010/main" val="21715836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9.1 ( Kothari)</a:t>
            </a:r>
            <a:br>
              <a:rPr lang="en-IN" dirty="0"/>
            </a:br>
            <a:endParaRPr lang="en-IN" dirty="0"/>
          </a:p>
        </p:txBody>
      </p:sp>
      <p:sp>
        <p:nvSpPr>
          <p:cNvPr id="3" name="Content Placeholder 2"/>
          <p:cNvSpPr>
            <a:spLocks noGrp="1"/>
          </p:cNvSpPr>
          <p:nvPr>
            <p:ph idx="1"/>
          </p:nvPr>
        </p:nvSpPr>
        <p:spPr/>
        <p:txBody>
          <a:bodyPr/>
          <a:lstStyle/>
          <a:p>
            <a:pPr marL="0" indent="0" algn="just">
              <a:buNone/>
            </a:pPr>
            <a:r>
              <a:rPr lang="en-IN" dirty="0"/>
              <a:t>A sample of 11 circuits from a large normal population has a mean resistance of 2.20 ohms. We know from past testing that the population standard deviation is 0.35 ohms. Determine a 95% confidence interval for the true mean resistance of the population. </a:t>
            </a:r>
          </a:p>
          <a:p>
            <a:pPr marL="0" indent="0" algn="just">
              <a:buNone/>
            </a:pPr>
            <a:endParaRPr lang="en-IN" dirty="0"/>
          </a:p>
          <a:p>
            <a:pPr marL="0" indent="0" algn="just">
              <a:buNone/>
            </a:pPr>
            <a:r>
              <a:rPr lang="en-IN" dirty="0"/>
              <a:t>Caution: Even though n &lt; 11 , but population’s standard deviation is given.</a:t>
            </a:r>
          </a:p>
          <a:p>
            <a:endParaRPr lang="en-IN" dirty="0"/>
          </a:p>
        </p:txBody>
      </p:sp>
    </p:spTree>
    <p:extLst>
      <p:ext uri="{BB962C8B-B14F-4D97-AF65-F5344CB8AC3E}">
        <p14:creationId xmlns:p14="http://schemas.microsoft.com/office/powerpoint/2010/main" val="8267107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9.2 ( Kothari)</a:t>
            </a:r>
          </a:p>
        </p:txBody>
      </p:sp>
      <p:sp>
        <p:nvSpPr>
          <p:cNvPr id="3" name="Content Placeholder 2"/>
          <p:cNvSpPr>
            <a:spLocks noGrp="1"/>
          </p:cNvSpPr>
          <p:nvPr>
            <p:ph idx="1"/>
          </p:nvPr>
        </p:nvSpPr>
        <p:spPr/>
        <p:txBody>
          <a:bodyPr/>
          <a:lstStyle/>
          <a:p>
            <a:pPr marL="0" indent="0" algn="just">
              <a:buNone/>
            </a:pPr>
            <a:r>
              <a:rPr lang="en-IN" dirty="0"/>
              <a:t>A sample of 11 circuits from a large normal population has  a mean resistance of 2.20 ohms. Population standard deviation is not known. Sample standard deviation ( s</a:t>
            </a:r>
            <a:r>
              <a:rPr lang="en-IN" sz="1800" dirty="0"/>
              <a:t>1 </a:t>
            </a:r>
            <a:r>
              <a:rPr lang="en-IN" dirty="0"/>
              <a:t>)</a:t>
            </a:r>
            <a:r>
              <a:rPr lang="en-IN" sz="1800" dirty="0"/>
              <a:t> </a:t>
            </a:r>
            <a:r>
              <a:rPr lang="en-IN" dirty="0"/>
              <a:t>is 0.35 ohms. Determine a 95% confidence interval for the true mean resistance of the population.</a:t>
            </a:r>
          </a:p>
        </p:txBody>
      </p:sp>
    </p:spTree>
    <p:extLst>
      <p:ext uri="{BB962C8B-B14F-4D97-AF65-F5344CB8AC3E}">
        <p14:creationId xmlns:p14="http://schemas.microsoft.com/office/powerpoint/2010/main" val="41190232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9.9 ( Kothari)</a:t>
            </a:r>
          </a:p>
        </p:txBody>
      </p:sp>
      <p:sp>
        <p:nvSpPr>
          <p:cNvPr id="3" name="Content Placeholder 2"/>
          <p:cNvSpPr>
            <a:spLocks noGrp="1"/>
          </p:cNvSpPr>
          <p:nvPr>
            <p:ph idx="1"/>
          </p:nvPr>
        </p:nvSpPr>
        <p:spPr/>
        <p:txBody>
          <a:bodyPr/>
          <a:lstStyle/>
          <a:p>
            <a:pPr marL="0" indent="0" algn="just">
              <a:buNone/>
            </a:pPr>
            <a:r>
              <a:rPr lang="en-IN" dirty="0"/>
              <a:t>From a random sample of 36 New Delhi civil service personnel, the mean age and the sample standard deviation were found to be 40 years and 4.5 years respectively. Construct a 95% confidence interval for the mean age of civil servants in New Delhi. </a:t>
            </a:r>
          </a:p>
        </p:txBody>
      </p:sp>
    </p:spTree>
    <p:extLst>
      <p:ext uri="{BB962C8B-B14F-4D97-AF65-F5344CB8AC3E}">
        <p14:creationId xmlns:p14="http://schemas.microsoft.com/office/powerpoint/2010/main" val="262173265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9.11 ( Kothari)</a:t>
            </a:r>
          </a:p>
        </p:txBody>
      </p:sp>
      <p:sp>
        <p:nvSpPr>
          <p:cNvPr id="3" name="Content Placeholder 2"/>
          <p:cNvSpPr>
            <a:spLocks noGrp="1"/>
          </p:cNvSpPr>
          <p:nvPr>
            <p:ph idx="1"/>
          </p:nvPr>
        </p:nvSpPr>
        <p:spPr/>
        <p:txBody>
          <a:bodyPr/>
          <a:lstStyle/>
          <a:p>
            <a:pPr marL="0" indent="0" algn="just">
              <a:buNone/>
            </a:pPr>
            <a:r>
              <a:rPr lang="en-IN" dirty="0"/>
              <a:t>The foreman of a company has estimated the average quantity of iron ore extracted to be 36.8 tons per shift and the sample standard deviation to be 2.8 tons per shift, based upon  random selection of 4 shifts. Construct a 90 % confidence interval around this estimate. </a:t>
            </a:r>
          </a:p>
        </p:txBody>
      </p:sp>
    </p:spTree>
    <p:extLst>
      <p:ext uri="{BB962C8B-B14F-4D97-AF65-F5344CB8AC3E}">
        <p14:creationId xmlns:p14="http://schemas.microsoft.com/office/powerpoint/2010/main" val="5947837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Testing of Hypothesis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14:m>
                  <m:oMath xmlns:m="http://schemas.openxmlformats.org/officeDocument/2006/math">
                    <m:r>
                      <a:rPr lang="en-IN" b="0" i="1" smtClean="0">
                        <a:latin typeface="Cambria Math" panose="02040503050406030204" pitchFamily="18" charset="0"/>
                      </a:rPr>
                      <m:t>𝑧</m:t>
                    </m:r>
                    <m:r>
                      <a:rPr lang="en-IN" b="0" i="1" smtClean="0">
                        <a:latin typeface="Cambria Math" panose="02040503050406030204" pitchFamily="18" charset="0"/>
                      </a:rPr>
                      <m:t>=</m:t>
                    </m:r>
                    <m:f>
                      <m:fPr>
                        <m:ctrlPr>
                          <a:rPr lang="en-IN" b="0" i="1" smtClean="0">
                            <a:latin typeface="Cambria Math" panose="02040503050406030204" pitchFamily="18" charset="0"/>
                          </a:rPr>
                        </m:ctrlPr>
                      </m:fPr>
                      <m:num>
                        <m:sSub>
                          <m:sSubPr>
                            <m:ctrlPr>
                              <a:rPr lang="en-IN" b="0" i="1" smtClean="0">
                                <a:latin typeface="Cambria Math" panose="02040503050406030204" pitchFamily="18" charset="0"/>
                              </a:rPr>
                            </m:ctrlPr>
                          </m:sSubPr>
                          <m:e>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e>
                          <m:sub>
                            <m:r>
                              <a:rPr lang="en-IN" b="0" i="1" smtClean="0">
                                <a:latin typeface="Cambria Math" panose="02040503050406030204" pitchFamily="18" charset="0"/>
                              </a:rPr>
                              <m:t>1</m:t>
                            </m:r>
                          </m:sub>
                        </m:sSub>
                        <m:r>
                          <a:rPr lang="en-IN" b="0" i="1" smtClean="0">
                            <a:latin typeface="Cambria Math" panose="02040503050406030204" pitchFamily="18" charset="0"/>
                          </a:rPr>
                          <m:t>−</m:t>
                        </m:r>
                        <m:sSub>
                          <m:sSubPr>
                            <m:ctrlPr>
                              <a:rPr lang="en-IN" b="0" i="1" smtClean="0">
                                <a:latin typeface="Cambria Math" panose="02040503050406030204" pitchFamily="18" charset="0"/>
                              </a:rPr>
                            </m:ctrlPr>
                          </m:sSubPr>
                          <m:e>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e>
                          <m:sub>
                            <m:r>
                              <a:rPr lang="en-IN" b="0" i="1" smtClean="0">
                                <a:latin typeface="Cambria Math" panose="02040503050406030204" pitchFamily="18" charset="0"/>
                              </a:rPr>
                              <m:t>2</m:t>
                            </m:r>
                          </m:sub>
                        </m:sSub>
                      </m:num>
                      <m:den>
                        <m:rad>
                          <m:radPr>
                            <m:degHide m:val="on"/>
                            <m:ctrlPr>
                              <a:rPr lang="en-IN" b="0" i="1" smtClean="0">
                                <a:latin typeface="Cambria Math" panose="02040503050406030204" pitchFamily="18" charset="0"/>
                              </a:rPr>
                            </m:ctrlPr>
                          </m:radPr>
                          <m:deg/>
                          <m:e>
                            <m:f>
                              <m:fPr>
                                <m:ctrlPr>
                                  <a:rPr lang="en-IN" b="0" i="1" smtClean="0">
                                    <a:latin typeface="Cambria Math" panose="02040503050406030204" pitchFamily="18" charset="0"/>
                                  </a:rPr>
                                </m:ctrlPr>
                              </m:fPr>
                              <m:num>
                                <m:sSubSup>
                                  <m:sSubSupPr>
                                    <m:ctrlPr>
                                      <a:rPr lang="en-IN" b="0" i="1" smtClean="0">
                                        <a:latin typeface="Cambria Math" panose="02040503050406030204" pitchFamily="18" charset="0"/>
                                      </a:rPr>
                                    </m:ctrlPr>
                                  </m:sSubSupPr>
                                  <m:e>
                                    <m:r>
                                      <a:rPr lang="en-IN" b="0" i="1" smtClean="0">
                                        <a:latin typeface="Cambria Math" panose="02040503050406030204" pitchFamily="18" charset="0"/>
                                        <a:ea typeface="Cambria Math" panose="02040503050406030204" pitchFamily="18" charset="0"/>
                                      </a:rPr>
                                      <m:t>𝜎</m:t>
                                    </m:r>
                                  </m:e>
                                  <m:sub>
                                    <m:r>
                                      <a:rPr lang="en-IN" b="0" i="1" smtClean="0">
                                        <a:latin typeface="Cambria Math" panose="02040503050406030204" pitchFamily="18" charset="0"/>
                                      </a:rPr>
                                      <m:t>1</m:t>
                                    </m:r>
                                  </m:sub>
                                  <m:sup>
                                    <m:r>
                                      <a:rPr lang="en-IN" b="0" i="1" smtClean="0">
                                        <a:latin typeface="Cambria Math" panose="02040503050406030204" pitchFamily="18" charset="0"/>
                                      </a:rPr>
                                      <m:t>2</m:t>
                                    </m:r>
                                  </m:sup>
                                </m:sSubSup>
                              </m:num>
                              <m:den>
                                <m:sSub>
                                  <m:sSubPr>
                                    <m:ctrlPr>
                                      <a:rPr lang="en-IN" b="0" i="1" smtClean="0">
                                        <a:latin typeface="Cambria Math" panose="02040503050406030204" pitchFamily="18" charset="0"/>
                                      </a:rPr>
                                    </m:ctrlPr>
                                  </m:sSubPr>
                                  <m:e>
                                    <m:r>
                                      <a:rPr lang="en-IN" b="0" i="1" smtClean="0">
                                        <a:latin typeface="Cambria Math" panose="02040503050406030204" pitchFamily="18" charset="0"/>
                                      </a:rPr>
                                      <m:t>𝑛</m:t>
                                    </m:r>
                                  </m:e>
                                  <m:sub>
                                    <m:r>
                                      <a:rPr lang="en-IN" b="0" i="1" smtClean="0">
                                        <a:latin typeface="Cambria Math" panose="02040503050406030204" pitchFamily="18" charset="0"/>
                                      </a:rPr>
                                      <m:t>1</m:t>
                                    </m:r>
                                  </m:sub>
                                </m:sSub>
                              </m:den>
                            </m:f>
                            <m:r>
                              <a:rPr lang="en-IN" b="0" i="1" smtClean="0">
                                <a:latin typeface="Cambria Math" panose="02040503050406030204" pitchFamily="18" charset="0"/>
                              </a:rPr>
                              <m:t>+</m:t>
                            </m:r>
                            <m:f>
                              <m:fPr>
                                <m:ctrlPr>
                                  <a:rPr lang="en-IN" b="0" i="1" smtClean="0">
                                    <a:latin typeface="Cambria Math" panose="02040503050406030204" pitchFamily="18" charset="0"/>
                                  </a:rPr>
                                </m:ctrlPr>
                              </m:fPr>
                              <m:num>
                                <m:sSubSup>
                                  <m:sSubSupPr>
                                    <m:ctrlPr>
                                      <a:rPr lang="en-IN" b="0" i="1" smtClean="0">
                                        <a:latin typeface="Cambria Math" panose="02040503050406030204" pitchFamily="18" charset="0"/>
                                      </a:rPr>
                                    </m:ctrlPr>
                                  </m:sSubSupPr>
                                  <m:e>
                                    <m:r>
                                      <a:rPr lang="en-IN" b="0" i="1" smtClean="0">
                                        <a:latin typeface="Cambria Math" panose="02040503050406030204" pitchFamily="18" charset="0"/>
                                        <a:ea typeface="Cambria Math" panose="02040503050406030204" pitchFamily="18" charset="0"/>
                                      </a:rPr>
                                      <m:t>𝜎</m:t>
                                    </m:r>
                                  </m:e>
                                  <m:sub>
                                    <m:r>
                                      <a:rPr lang="en-IN" b="0" i="1" smtClean="0">
                                        <a:latin typeface="Cambria Math" panose="02040503050406030204" pitchFamily="18" charset="0"/>
                                      </a:rPr>
                                      <m:t>2</m:t>
                                    </m:r>
                                  </m:sub>
                                  <m:sup>
                                    <m:r>
                                      <a:rPr lang="en-IN" b="0" i="1" smtClean="0">
                                        <a:latin typeface="Cambria Math" panose="02040503050406030204" pitchFamily="18" charset="0"/>
                                      </a:rPr>
                                      <m:t>2</m:t>
                                    </m:r>
                                  </m:sup>
                                </m:sSubSup>
                              </m:num>
                              <m:den>
                                <m:sSub>
                                  <m:sSubPr>
                                    <m:ctrlPr>
                                      <a:rPr lang="en-IN" b="0" i="1" smtClean="0">
                                        <a:latin typeface="Cambria Math" panose="02040503050406030204" pitchFamily="18" charset="0"/>
                                      </a:rPr>
                                    </m:ctrlPr>
                                  </m:sSubPr>
                                  <m:e>
                                    <m:r>
                                      <a:rPr lang="en-IN" b="0" i="1" smtClean="0">
                                        <a:latin typeface="Cambria Math" panose="02040503050406030204" pitchFamily="18" charset="0"/>
                                      </a:rPr>
                                      <m:t>𝑛</m:t>
                                    </m:r>
                                  </m:e>
                                  <m:sub>
                                    <m:r>
                                      <a:rPr lang="en-IN" b="0" i="1" smtClean="0">
                                        <a:latin typeface="Cambria Math" panose="02040503050406030204" pitchFamily="18" charset="0"/>
                                      </a:rPr>
                                      <m:t>2</m:t>
                                    </m:r>
                                  </m:sub>
                                </m:sSub>
                              </m:den>
                            </m:f>
                          </m:e>
                        </m:rad>
                      </m:den>
                    </m:f>
                  </m:oMath>
                </a14:m>
                <a:endParaRPr lang="en-IN" dirty="0"/>
              </a:p>
              <a:p>
                <a:endParaRPr lang="en-IN" b="0" i="1" dirty="0">
                  <a:latin typeface="Cambria Math" panose="02040503050406030204" pitchFamily="18" charset="0"/>
                </a:endParaRPr>
              </a:p>
              <a:p>
                <a14:m>
                  <m:oMath xmlns:m="http://schemas.openxmlformats.org/officeDocument/2006/math">
                    <m:r>
                      <a:rPr lang="en-IN" b="0" i="1" smtClean="0">
                        <a:latin typeface="Cambria Math" panose="02040503050406030204" pitchFamily="18" charset="0"/>
                      </a:rPr>
                      <m:t>𝑡</m:t>
                    </m:r>
                    <m:r>
                      <a:rPr lang="en-IN" b="0" i="1" smtClean="0">
                        <a:latin typeface="Cambria Math" panose="02040503050406030204" pitchFamily="18" charset="0"/>
                      </a:rPr>
                      <m:t>=</m:t>
                    </m:r>
                    <m:f>
                      <m:fPr>
                        <m:ctrlPr>
                          <a:rPr lang="en-IN" b="0" i="1" smtClean="0">
                            <a:latin typeface="Cambria Math" panose="02040503050406030204" pitchFamily="18" charset="0"/>
                          </a:rPr>
                        </m:ctrlPr>
                      </m:fPr>
                      <m:num>
                        <m:sSub>
                          <m:sSubPr>
                            <m:ctrlPr>
                              <a:rPr lang="en-IN" b="0" i="1" smtClean="0">
                                <a:latin typeface="Cambria Math" panose="02040503050406030204" pitchFamily="18" charset="0"/>
                              </a:rPr>
                            </m:ctrlPr>
                          </m:sSubPr>
                          <m:e>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e>
                          <m:sub>
                            <m:r>
                              <a:rPr lang="en-IN" b="0" i="1" smtClean="0">
                                <a:latin typeface="Cambria Math" panose="02040503050406030204" pitchFamily="18" charset="0"/>
                              </a:rPr>
                              <m:t>1</m:t>
                            </m:r>
                          </m:sub>
                        </m:sSub>
                        <m:r>
                          <a:rPr lang="en-IN" b="0" i="1" smtClean="0">
                            <a:latin typeface="Cambria Math" panose="02040503050406030204" pitchFamily="18" charset="0"/>
                          </a:rPr>
                          <m:t>−</m:t>
                        </m:r>
                        <m:sSub>
                          <m:sSubPr>
                            <m:ctrlPr>
                              <a:rPr lang="en-IN" b="0" i="1" smtClean="0">
                                <a:latin typeface="Cambria Math" panose="02040503050406030204" pitchFamily="18" charset="0"/>
                              </a:rPr>
                            </m:ctrlPr>
                          </m:sSubPr>
                          <m:e>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e>
                          <m:sub>
                            <m:r>
                              <a:rPr lang="en-IN" b="0" i="1" smtClean="0">
                                <a:latin typeface="Cambria Math" panose="02040503050406030204" pitchFamily="18" charset="0"/>
                              </a:rPr>
                              <m:t>2</m:t>
                            </m:r>
                          </m:sub>
                        </m:sSub>
                      </m:num>
                      <m:den>
                        <m:rad>
                          <m:radPr>
                            <m:degHide m:val="on"/>
                            <m:ctrlPr>
                              <a:rPr lang="en-IN" b="0" i="1" smtClean="0">
                                <a:latin typeface="Cambria Math" panose="02040503050406030204" pitchFamily="18" charset="0"/>
                              </a:rPr>
                            </m:ctrlPr>
                          </m:radPr>
                          <m:deg/>
                          <m:e>
                            <m:f>
                              <m:fPr>
                                <m:ctrlPr>
                                  <a:rPr lang="en-IN" b="0" i="1" smtClean="0">
                                    <a:latin typeface="Cambria Math" panose="02040503050406030204" pitchFamily="18" charset="0"/>
                                  </a:rPr>
                                </m:ctrlPr>
                              </m:fPr>
                              <m:num>
                                <m:d>
                                  <m:dPr>
                                    <m:ctrlPr>
                                      <a:rPr lang="en-IN" b="0" i="1" smtClean="0">
                                        <a:latin typeface="Cambria Math" panose="02040503050406030204" pitchFamily="18" charset="0"/>
                                      </a:rPr>
                                    </m:ctrlPr>
                                  </m:dPr>
                                  <m:e>
                                    <m:sSub>
                                      <m:sSubPr>
                                        <m:ctrlPr>
                                          <a:rPr lang="en-IN" b="0" i="1" smtClean="0">
                                            <a:latin typeface="Cambria Math" panose="02040503050406030204" pitchFamily="18" charset="0"/>
                                          </a:rPr>
                                        </m:ctrlPr>
                                      </m:sSubPr>
                                      <m:e>
                                        <m:r>
                                          <a:rPr lang="en-IN" b="0" i="1" smtClean="0">
                                            <a:latin typeface="Cambria Math" panose="02040503050406030204" pitchFamily="18" charset="0"/>
                                          </a:rPr>
                                          <m:t>𝑛</m:t>
                                        </m:r>
                                      </m:e>
                                      <m:sub>
                                        <m:r>
                                          <a:rPr lang="en-IN" b="0" i="1" smtClean="0">
                                            <a:latin typeface="Cambria Math" panose="02040503050406030204" pitchFamily="18" charset="0"/>
                                          </a:rPr>
                                          <m:t>1</m:t>
                                        </m:r>
                                      </m:sub>
                                    </m:sSub>
                                    <m:r>
                                      <a:rPr lang="en-IN" b="0" i="1" smtClean="0">
                                        <a:latin typeface="Cambria Math" panose="02040503050406030204" pitchFamily="18" charset="0"/>
                                      </a:rPr>
                                      <m:t>−1</m:t>
                                    </m:r>
                                  </m:e>
                                </m:d>
                                <m:sSubSup>
                                  <m:sSubSupPr>
                                    <m:ctrlPr>
                                      <a:rPr lang="en-IN" b="0" i="1" smtClean="0">
                                        <a:latin typeface="Cambria Math" panose="02040503050406030204" pitchFamily="18" charset="0"/>
                                      </a:rPr>
                                    </m:ctrlPr>
                                  </m:sSubSupPr>
                                  <m:e>
                                    <m:r>
                                      <a:rPr lang="en-IN" b="0" i="1" smtClean="0">
                                        <a:latin typeface="Cambria Math" panose="02040503050406030204" pitchFamily="18" charset="0"/>
                                      </a:rPr>
                                      <m:t>𝑠</m:t>
                                    </m:r>
                                  </m:e>
                                  <m:sub>
                                    <m:r>
                                      <a:rPr lang="en-IN" b="0" i="1" smtClean="0">
                                        <a:latin typeface="Cambria Math" panose="02040503050406030204" pitchFamily="18" charset="0"/>
                                      </a:rPr>
                                      <m:t>1</m:t>
                                    </m:r>
                                  </m:sub>
                                  <m:sup>
                                    <m:r>
                                      <a:rPr lang="en-IN" b="0" i="1" smtClean="0">
                                        <a:latin typeface="Cambria Math" panose="02040503050406030204" pitchFamily="18" charset="0"/>
                                      </a:rPr>
                                      <m:t>2</m:t>
                                    </m:r>
                                  </m:sup>
                                </m:sSubSup>
                                <m:r>
                                  <a:rPr lang="en-IN" b="0" i="1" smtClean="0">
                                    <a:latin typeface="Cambria Math" panose="02040503050406030204" pitchFamily="18" charset="0"/>
                                  </a:rPr>
                                  <m:t>+</m:t>
                                </m:r>
                                <m:d>
                                  <m:dPr>
                                    <m:ctrlPr>
                                      <a:rPr lang="en-IN" b="0" i="1" smtClean="0">
                                        <a:latin typeface="Cambria Math" panose="02040503050406030204" pitchFamily="18" charset="0"/>
                                      </a:rPr>
                                    </m:ctrlPr>
                                  </m:dPr>
                                  <m:e>
                                    <m:sSub>
                                      <m:sSubPr>
                                        <m:ctrlPr>
                                          <a:rPr lang="en-IN" b="0" i="1" smtClean="0">
                                            <a:latin typeface="Cambria Math" panose="02040503050406030204" pitchFamily="18" charset="0"/>
                                          </a:rPr>
                                        </m:ctrlPr>
                                      </m:sSubPr>
                                      <m:e>
                                        <m:r>
                                          <a:rPr lang="en-IN" b="0" i="1" smtClean="0">
                                            <a:latin typeface="Cambria Math" panose="02040503050406030204" pitchFamily="18" charset="0"/>
                                          </a:rPr>
                                          <m:t>𝑛</m:t>
                                        </m:r>
                                      </m:e>
                                      <m:sub>
                                        <m:r>
                                          <a:rPr lang="en-IN" b="0" i="1" smtClean="0">
                                            <a:latin typeface="Cambria Math" panose="02040503050406030204" pitchFamily="18" charset="0"/>
                                          </a:rPr>
                                          <m:t>2</m:t>
                                        </m:r>
                                      </m:sub>
                                    </m:sSub>
                                    <m:r>
                                      <a:rPr lang="en-IN" b="0" i="1" smtClean="0">
                                        <a:latin typeface="Cambria Math" panose="02040503050406030204" pitchFamily="18" charset="0"/>
                                      </a:rPr>
                                      <m:t>−1</m:t>
                                    </m:r>
                                  </m:e>
                                </m:d>
                                <m:sSubSup>
                                  <m:sSubSupPr>
                                    <m:ctrlPr>
                                      <a:rPr lang="en-IN" b="0" i="1" smtClean="0">
                                        <a:latin typeface="Cambria Math" panose="02040503050406030204" pitchFamily="18" charset="0"/>
                                      </a:rPr>
                                    </m:ctrlPr>
                                  </m:sSubSupPr>
                                  <m:e>
                                    <m:r>
                                      <a:rPr lang="en-IN" b="0" i="1" smtClean="0">
                                        <a:latin typeface="Cambria Math" panose="02040503050406030204" pitchFamily="18" charset="0"/>
                                      </a:rPr>
                                      <m:t>𝑠</m:t>
                                    </m:r>
                                  </m:e>
                                  <m:sub>
                                    <m:r>
                                      <a:rPr lang="en-IN" b="0" i="1" smtClean="0">
                                        <a:latin typeface="Cambria Math" panose="02040503050406030204" pitchFamily="18" charset="0"/>
                                      </a:rPr>
                                      <m:t>2</m:t>
                                    </m:r>
                                  </m:sub>
                                  <m:sup>
                                    <m:r>
                                      <a:rPr lang="en-IN" b="0" i="1" smtClean="0">
                                        <a:latin typeface="Cambria Math" panose="02040503050406030204" pitchFamily="18" charset="0"/>
                                      </a:rPr>
                                      <m:t>2</m:t>
                                    </m:r>
                                  </m:sup>
                                </m:sSubSup>
                              </m:num>
                              <m:den>
                                <m:sSub>
                                  <m:sSubPr>
                                    <m:ctrlPr>
                                      <a:rPr lang="en-IN" b="0" i="1" smtClean="0">
                                        <a:latin typeface="Cambria Math" panose="02040503050406030204" pitchFamily="18" charset="0"/>
                                      </a:rPr>
                                    </m:ctrlPr>
                                  </m:sSubPr>
                                  <m:e>
                                    <m:sSub>
                                      <m:sSubPr>
                                        <m:ctrlPr>
                                          <a:rPr lang="en-IN" b="0" i="1" smtClean="0">
                                            <a:latin typeface="Cambria Math" panose="02040503050406030204" pitchFamily="18" charset="0"/>
                                          </a:rPr>
                                        </m:ctrlPr>
                                      </m:sSubPr>
                                      <m:e>
                                        <m:r>
                                          <a:rPr lang="en-IN" b="0" i="1" smtClean="0">
                                            <a:latin typeface="Cambria Math" panose="02040503050406030204" pitchFamily="18" charset="0"/>
                                          </a:rPr>
                                          <m:t>𝑛</m:t>
                                        </m:r>
                                      </m:e>
                                      <m:sub>
                                        <m:r>
                                          <a:rPr lang="en-IN" b="0" i="1" smtClean="0">
                                            <a:latin typeface="Cambria Math" panose="02040503050406030204" pitchFamily="18" charset="0"/>
                                          </a:rPr>
                                          <m:t>1</m:t>
                                        </m:r>
                                      </m:sub>
                                    </m:sSub>
                                    <m:r>
                                      <a:rPr lang="en-IN" b="0" i="1" smtClean="0">
                                        <a:latin typeface="Cambria Math" panose="02040503050406030204" pitchFamily="18" charset="0"/>
                                      </a:rPr>
                                      <m:t>+</m:t>
                                    </m:r>
                                    <m:r>
                                      <a:rPr lang="en-IN" b="0" i="1" smtClean="0">
                                        <a:latin typeface="Cambria Math" panose="02040503050406030204" pitchFamily="18" charset="0"/>
                                      </a:rPr>
                                      <m:t>𝑛</m:t>
                                    </m:r>
                                  </m:e>
                                  <m:sub>
                                    <m:r>
                                      <a:rPr lang="en-IN" b="0" i="1" smtClean="0">
                                        <a:latin typeface="Cambria Math" panose="02040503050406030204" pitchFamily="18" charset="0"/>
                                      </a:rPr>
                                      <m:t>2</m:t>
                                    </m:r>
                                  </m:sub>
                                </m:sSub>
                                <m:r>
                                  <a:rPr lang="en-IN" b="0" i="1" smtClean="0">
                                    <a:latin typeface="Cambria Math" panose="02040503050406030204" pitchFamily="18" charset="0"/>
                                  </a:rPr>
                                  <m:t>−2</m:t>
                                </m:r>
                              </m:den>
                            </m:f>
                          </m:e>
                        </m:rad>
                        <m:rad>
                          <m:radPr>
                            <m:degHide m:val="on"/>
                            <m:ctrlPr>
                              <a:rPr lang="en-IN" b="0" i="1" smtClean="0">
                                <a:latin typeface="Cambria Math" panose="02040503050406030204" pitchFamily="18" charset="0"/>
                              </a:rPr>
                            </m:ctrlPr>
                          </m:radPr>
                          <m:deg/>
                          <m:e>
                            <m:f>
                              <m:fPr>
                                <m:ctrlPr>
                                  <a:rPr lang="en-IN" b="0" i="1" smtClean="0">
                                    <a:latin typeface="Cambria Math" panose="02040503050406030204" pitchFamily="18" charset="0"/>
                                  </a:rPr>
                                </m:ctrlPr>
                              </m:fPr>
                              <m:num>
                                <m:r>
                                  <a:rPr lang="en-IN" b="0" i="1" smtClean="0">
                                    <a:latin typeface="Cambria Math" panose="02040503050406030204" pitchFamily="18" charset="0"/>
                                  </a:rPr>
                                  <m:t>1</m:t>
                                </m:r>
                              </m:num>
                              <m:den>
                                <m:sSub>
                                  <m:sSubPr>
                                    <m:ctrlPr>
                                      <a:rPr lang="en-IN" b="0" i="1" smtClean="0">
                                        <a:latin typeface="Cambria Math" panose="02040503050406030204" pitchFamily="18" charset="0"/>
                                      </a:rPr>
                                    </m:ctrlPr>
                                  </m:sSubPr>
                                  <m:e>
                                    <m:r>
                                      <a:rPr lang="en-IN" b="0" i="1" smtClean="0">
                                        <a:latin typeface="Cambria Math" panose="02040503050406030204" pitchFamily="18" charset="0"/>
                                      </a:rPr>
                                      <m:t>𝑛</m:t>
                                    </m:r>
                                  </m:e>
                                  <m:sub>
                                    <m:r>
                                      <a:rPr lang="en-IN" b="0" i="1" smtClean="0">
                                        <a:latin typeface="Cambria Math" panose="02040503050406030204" pitchFamily="18" charset="0"/>
                                      </a:rPr>
                                      <m:t>1</m:t>
                                    </m:r>
                                  </m:sub>
                                </m:sSub>
                              </m:den>
                            </m:f>
                            <m:r>
                              <a:rPr lang="en-IN" b="0" i="1" smtClean="0">
                                <a:latin typeface="Cambria Math" panose="02040503050406030204" pitchFamily="18" charset="0"/>
                              </a:rPr>
                              <m:t>+</m:t>
                            </m:r>
                            <m:f>
                              <m:fPr>
                                <m:ctrlPr>
                                  <a:rPr lang="en-IN" b="0" i="1" smtClean="0">
                                    <a:latin typeface="Cambria Math" panose="02040503050406030204" pitchFamily="18" charset="0"/>
                                  </a:rPr>
                                </m:ctrlPr>
                              </m:fPr>
                              <m:num>
                                <m:r>
                                  <a:rPr lang="en-IN" b="0" i="1" smtClean="0">
                                    <a:latin typeface="Cambria Math" panose="02040503050406030204" pitchFamily="18" charset="0"/>
                                  </a:rPr>
                                  <m:t>1</m:t>
                                </m:r>
                              </m:num>
                              <m:den>
                                <m:sSub>
                                  <m:sSubPr>
                                    <m:ctrlPr>
                                      <a:rPr lang="en-IN" b="0" i="1" smtClean="0">
                                        <a:latin typeface="Cambria Math" panose="02040503050406030204" pitchFamily="18" charset="0"/>
                                      </a:rPr>
                                    </m:ctrlPr>
                                  </m:sSubPr>
                                  <m:e>
                                    <m:r>
                                      <a:rPr lang="en-IN" b="0" i="1" smtClean="0">
                                        <a:latin typeface="Cambria Math" panose="02040503050406030204" pitchFamily="18" charset="0"/>
                                      </a:rPr>
                                      <m:t>𝑛</m:t>
                                    </m:r>
                                  </m:e>
                                  <m:sub>
                                    <m:r>
                                      <a:rPr lang="en-IN" b="0" i="1" smtClean="0">
                                        <a:latin typeface="Cambria Math" panose="02040503050406030204" pitchFamily="18" charset="0"/>
                                      </a:rPr>
                                      <m:t>2</m:t>
                                    </m:r>
                                  </m:sub>
                                </m:sSub>
                              </m:den>
                            </m:f>
                          </m:e>
                        </m:rad>
                      </m:den>
                    </m:f>
                  </m:oMath>
                </a14:m>
                <a:endParaRPr lang="en-IN"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a:stretch>
              </a:blipFill>
            </p:spPr>
            <p:txBody>
              <a:bodyPr/>
              <a:lstStyle/>
              <a:p>
                <a:r>
                  <a:rPr lang="en-IN">
                    <a:noFill/>
                  </a:rPr>
                  <a:t> </a:t>
                </a:r>
              </a:p>
            </p:txBody>
          </p:sp>
        </mc:Fallback>
      </mc:AlternateContent>
    </p:spTree>
    <p:extLst>
      <p:ext uri="{BB962C8B-B14F-4D97-AF65-F5344CB8AC3E}">
        <p14:creationId xmlns:p14="http://schemas.microsoft.com/office/powerpoint/2010/main" val="3807211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Standard normal distribution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138352" y="2590395"/>
                <a:ext cx="4379259" cy="3553199"/>
              </a:xfrm>
            </p:spPr>
            <p:txBody>
              <a:bodyPr/>
              <a:lstStyle/>
              <a:p>
                <a14:m>
                  <m:oMath xmlns:m="http://schemas.openxmlformats.org/officeDocument/2006/math">
                    <m:r>
                      <a:rPr lang="en-IN" b="0" i="1" smtClean="0">
                        <a:latin typeface="Cambria Math" panose="02040503050406030204" pitchFamily="18" charset="0"/>
                      </a:rPr>
                      <m:t>𝑓</m:t>
                    </m:r>
                    <m:d>
                      <m:dPr>
                        <m:ctrlPr>
                          <a:rPr lang="en-IN" b="0" i="1" smtClean="0">
                            <a:latin typeface="Cambria Math" panose="02040503050406030204" pitchFamily="18" charset="0"/>
                          </a:rPr>
                        </m:ctrlPr>
                      </m:dPr>
                      <m:e>
                        <m:r>
                          <a:rPr lang="en-IN" b="0" i="1" smtClean="0">
                            <a:latin typeface="Cambria Math" panose="02040503050406030204" pitchFamily="18" charset="0"/>
                          </a:rPr>
                          <m:t>𝑥</m:t>
                        </m:r>
                      </m:e>
                    </m:d>
                    <m:r>
                      <a:rPr lang="en-IN" b="0" i="1" smtClean="0">
                        <a:latin typeface="Cambria Math" panose="02040503050406030204" pitchFamily="18" charset="0"/>
                      </a:rPr>
                      <m:t>=</m:t>
                    </m:r>
                    <m:f>
                      <m:fPr>
                        <m:ctrlPr>
                          <a:rPr lang="en-IN" b="0" i="1" smtClean="0">
                            <a:latin typeface="Cambria Math" panose="02040503050406030204" pitchFamily="18" charset="0"/>
                          </a:rPr>
                        </m:ctrlPr>
                      </m:fPr>
                      <m:num>
                        <m:r>
                          <a:rPr lang="en-IN" b="0" i="1" smtClean="0">
                            <a:latin typeface="Cambria Math" panose="02040503050406030204" pitchFamily="18" charset="0"/>
                          </a:rPr>
                          <m:t>1</m:t>
                        </m:r>
                      </m:num>
                      <m:den>
                        <m:r>
                          <a:rPr lang="en-IN" b="0" i="1" smtClean="0">
                            <a:latin typeface="Cambria Math" panose="02040503050406030204" pitchFamily="18" charset="0"/>
                            <a:ea typeface="Cambria Math" panose="02040503050406030204" pitchFamily="18" charset="0"/>
                          </a:rPr>
                          <m:t>𝜎</m:t>
                        </m:r>
                        <m:rad>
                          <m:radPr>
                            <m:degHide m:val="on"/>
                            <m:ctrlPr>
                              <a:rPr lang="en-IN" b="0" i="1" smtClean="0">
                                <a:latin typeface="Cambria Math" panose="02040503050406030204" pitchFamily="18" charset="0"/>
                                <a:ea typeface="Cambria Math" panose="02040503050406030204" pitchFamily="18" charset="0"/>
                              </a:rPr>
                            </m:ctrlPr>
                          </m:radPr>
                          <m:deg/>
                          <m:e>
                            <m:r>
                              <a:rPr lang="en-IN" b="0" i="1" smtClean="0">
                                <a:latin typeface="Cambria Math" panose="02040503050406030204" pitchFamily="18" charset="0"/>
                                <a:ea typeface="Cambria Math" panose="02040503050406030204" pitchFamily="18" charset="0"/>
                              </a:rPr>
                              <m:t>2</m:t>
                            </m:r>
                            <m:r>
                              <a:rPr lang="en-IN" b="0" i="1" smtClean="0">
                                <a:latin typeface="Cambria Math" panose="02040503050406030204" pitchFamily="18" charset="0"/>
                                <a:ea typeface="Cambria Math" panose="02040503050406030204" pitchFamily="18" charset="0"/>
                              </a:rPr>
                              <m:t>𝜋</m:t>
                            </m:r>
                          </m:e>
                        </m:rad>
                      </m:den>
                    </m:f>
                    <m:sSup>
                      <m:sSupPr>
                        <m:ctrlPr>
                          <a:rPr lang="en-IN" b="0" i="1" smtClean="0">
                            <a:latin typeface="Cambria Math" panose="02040503050406030204" pitchFamily="18" charset="0"/>
                          </a:rPr>
                        </m:ctrlPr>
                      </m:sSupPr>
                      <m:e>
                        <m:r>
                          <a:rPr lang="en-IN" b="0" i="1" smtClean="0">
                            <a:latin typeface="Cambria Math" panose="02040503050406030204" pitchFamily="18" charset="0"/>
                          </a:rPr>
                          <m:t>𝑒</m:t>
                        </m:r>
                      </m:e>
                      <m:sup>
                        <m:r>
                          <a:rPr lang="en-IN" b="0" i="1" smtClean="0">
                            <a:latin typeface="Cambria Math" panose="02040503050406030204" pitchFamily="18" charset="0"/>
                          </a:rPr>
                          <m:t>−</m:t>
                        </m:r>
                        <m:f>
                          <m:fPr>
                            <m:ctrlPr>
                              <a:rPr lang="en-IN" b="0" i="1" smtClean="0">
                                <a:latin typeface="Cambria Math" panose="02040503050406030204" pitchFamily="18" charset="0"/>
                              </a:rPr>
                            </m:ctrlPr>
                          </m:fPr>
                          <m:num>
                            <m:r>
                              <a:rPr lang="en-IN" b="0" i="1" smtClean="0">
                                <a:latin typeface="Cambria Math" panose="02040503050406030204" pitchFamily="18" charset="0"/>
                              </a:rPr>
                              <m:t>1</m:t>
                            </m:r>
                          </m:num>
                          <m:den>
                            <m:r>
                              <a:rPr lang="en-IN" b="0" i="1" smtClean="0">
                                <a:latin typeface="Cambria Math" panose="02040503050406030204" pitchFamily="18" charset="0"/>
                              </a:rPr>
                              <m:t>2</m:t>
                            </m:r>
                            <m:sSup>
                              <m:sSupPr>
                                <m:ctrlPr>
                                  <a:rPr lang="en-IN" b="0" i="1" smtClean="0">
                                    <a:latin typeface="Cambria Math" panose="02040503050406030204" pitchFamily="18" charset="0"/>
                                    <a:ea typeface="Cambria Math" panose="02040503050406030204" pitchFamily="18" charset="0"/>
                                  </a:rPr>
                                </m:ctrlPr>
                              </m:sSupPr>
                              <m:e>
                                <m:r>
                                  <a:rPr lang="en-IN" b="0" i="1" smtClean="0">
                                    <a:latin typeface="Cambria Math" panose="02040503050406030204" pitchFamily="18" charset="0"/>
                                    <a:ea typeface="Cambria Math" panose="02040503050406030204" pitchFamily="18" charset="0"/>
                                  </a:rPr>
                                  <m:t>𝜎</m:t>
                                </m:r>
                              </m:e>
                              <m:sup>
                                <m:r>
                                  <a:rPr lang="en-IN" b="0" i="1" smtClean="0">
                                    <a:latin typeface="Cambria Math" panose="02040503050406030204" pitchFamily="18" charset="0"/>
                                    <a:ea typeface="Cambria Math" panose="02040503050406030204" pitchFamily="18" charset="0"/>
                                  </a:rPr>
                                  <m:t>2</m:t>
                                </m:r>
                              </m:sup>
                            </m:sSup>
                          </m:den>
                        </m:f>
                        <m:sSup>
                          <m:sSupPr>
                            <m:ctrlPr>
                              <a:rPr lang="en-IN" b="0" i="1" smtClean="0">
                                <a:latin typeface="Cambria Math" panose="02040503050406030204" pitchFamily="18" charset="0"/>
                              </a:rPr>
                            </m:ctrlPr>
                          </m:sSupPr>
                          <m:e>
                            <m:d>
                              <m:dPr>
                                <m:ctrlPr>
                                  <a:rPr lang="en-IN" b="0" i="1" smtClean="0">
                                    <a:latin typeface="Cambria Math" panose="02040503050406030204" pitchFamily="18" charset="0"/>
                                  </a:rPr>
                                </m:ctrlPr>
                              </m:dPr>
                              <m:e>
                                <m:r>
                                  <a:rPr lang="en-IN" b="0" i="1" smtClean="0">
                                    <a:latin typeface="Cambria Math" panose="02040503050406030204" pitchFamily="18" charset="0"/>
                                  </a:rPr>
                                  <m:t>𝑥</m:t>
                                </m:r>
                                <m:r>
                                  <a:rPr lang="en-IN" b="0" i="1" smtClean="0">
                                    <a:latin typeface="Cambria Math" panose="02040503050406030204" pitchFamily="18" charset="0"/>
                                  </a:rPr>
                                  <m:t>−</m:t>
                                </m:r>
                                <m:r>
                                  <a:rPr lang="en-IN" b="0" i="1" smtClean="0">
                                    <a:latin typeface="Cambria Math" panose="02040503050406030204" pitchFamily="18" charset="0"/>
                                    <a:ea typeface="Cambria Math" panose="02040503050406030204" pitchFamily="18" charset="0"/>
                                  </a:rPr>
                                  <m:t>𝜇</m:t>
                                </m:r>
                              </m:e>
                            </m:d>
                          </m:e>
                          <m:sup>
                            <m:r>
                              <a:rPr lang="en-IN" b="0" i="1" smtClean="0">
                                <a:latin typeface="Cambria Math" panose="02040503050406030204" pitchFamily="18" charset="0"/>
                              </a:rPr>
                              <m:t>2</m:t>
                            </m:r>
                          </m:sup>
                        </m:sSup>
                      </m:sup>
                    </m:sSup>
                  </m:oMath>
                </a14:m>
                <a:endParaRPr lang="en-IN" b="0" i="1" dirty="0">
                  <a:latin typeface="Cambria Math" panose="02040503050406030204" pitchFamily="18" charset="0"/>
                </a:endParaRPr>
              </a:p>
              <a:p>
                <a:endParaRPr lang="en-IN" b="0" i="1" dirty="0">
                  <a:latin typeface="Cambria Math" panose="02040503050406030204" pitchFamily="18" charset="0"/>
                </a:endParaRPr>
              </a:p>
              <a:p>
                <a14:m>
                  <m:oMath xmlns:m="http://schemas.openxmlformats.org/officeDocument/2006/math">
                    <m:r>
                      <a:rPr lang="en-IN" b="0" i="1" smtClean="0">
                        <a:latin typeface="Cambria Math" panose="02040503050406030204" pitchFamily="18" charset="0"/>
                      </a:rPr>
                      <m:t>𝑧</m:t>
                    </m:r>
                    <m:r>
                      <a:rPr lang="en-IN" b="0" i="1" smtClean="0">
                        <a:latin typeface="Cambria Math" panose="02040503050406030204" pitchFamily="18" charset="0"/>
                      </a:rPr>
                      <m:t>=</m:t>
                    </m:r>
                    <m:f>
                      <m:fPr>
                        <m:ctrlPr>
                          <a:rPr lang="en-IN" b="0" i="1" smtClean="0">
                            <a:latin typeface="Cambria Math" panose="02040503050406030204" pitchFamily="18" charset="0"/>
                            <a:ea typeface="Cambria Math" panose="02040503050406030204" pitchFamily="18" charset="0"/>
                          </a:rPr>
                        </m:ctrlPr>
                      </m:fPr>
                      <m:num>
                        <m:r>
                          <a:rPr lang="en-IN" b="0" i="1" smtClean="0">
                            <a:latin typeface="Cambria Math" panose="02040503050406030204" pitchFamily="18" charset="0"/>
                          </a:rPr>
                          <m:t>𝑥</m:t>
                        </m:r>
                        <m:r>
                          <a:rPr lang="en-IN" b="0" i="1" smtClean="0">
                            <a:latin typeface="Cambria Math" panose="02040503050406030204" pitchFamily="18" charset="0"/>
                          </a:rPr>
                          <m:t>−</m:t>
                        </m:r>
                        <m:r>
                          <a:rPr lang="en-IN" b="0" i="1" smtClean="0">
                            <a:latin typeface="Cambria Math" panose="02040503050406030204" pitchFamily="18" charset="0"/>
                            <a:ea typeface="Cambria Math" panose="02040503050406030204" pitchFamily="18" charset="0"/>
                          </a:rPr>
                          <m:t>𝜇</m:t>
                        </m:r>
                      </m:num>
                      <m:den>
                        <m:r>
                          <a:rPr lang="en-IN" b="0" i="1" smtClean="0">
                            <a:latin typeface="Cambria Math" panose="02040503050406030204" pitchFamily="18" charset="0"/>
                            <a:ea typeface="Cambria Math" panose="02040503050406030204" pitchFamily="18" charset="0"/>
                          </a:rPr>
                          <m:t>𝜎</m:t>
                        </m:r>
                        <m:r>
                          <a:rPr lang="en-IN" b="0" i="1" smtClean="0">
                            <a:latin typeface="Cambria Math" panose="02040503050406030204" pitchFamily="18" charset="0"/>
                            <a:ea typeface="Cambria Math" panose="02040503050406030204" pitchFamily="18" charset="0"/>
                          </a:rPr>
                          <m:t>/</m:t>
                        </m:r>
                        <m:rad>
                          <m:radPr>
                            <m:degHide m:val="on"/>
                            <m:ctrlPr>
                              <a:rPr lang="en-IN" b="0" i="1" smtClean="0">
                                <a:latin typeface="Cambria Math" panose="02040503050406030204" pitchFamily="18" charset="0"/>
                                <a:ea typeface="Cambria Math" panose="02040503050406030204" pitchFamily="18" charset="0"/>
                              </a:rPr>
                            </m:ctrlPr>
                          </m:radPr>
                          <m:deg/>
                          <m:e>
                            <m:r>
                              <a:rPr lang="en-IN" b="0" i="1" smtClean="0">
                                <a:latin typeface="Cambria Math" panose="02040503050406030204" pitchFamily="18" charset="0"/>
                                <a:ea typeface="Cambria Math" panose="02040503050406030204" pitchFamily="18" charset="0"/>
                              </a:rPr>
                              <m:t>𝑛</m:t>
                            </m:r>
                          </m:e>
                        </m:rad>
                      </m:den>
                    </m:f>
                  </m:oMath>
                </a14:m>
                <a:endParaRPr lang="en-IN" dirty="0"/>
              </a:p>
              <a:p>
                <a14:m>
                  <m:oMath xmlns:m="http://schemas.openxmlformats.org/officeDocument/2006/math">
                    <m:r>
                      <a:rPr lang="en-IN" b="0" i="1" smtClean="0">
                        <a:latin typeface="Cambria Math" panose="02040503050406030204" pitchFamily="18" charset="0"/>
                      </a:rPr>
                      <m:t>𝑡</m:t>
                    </m:r>
                    <m:r>
                      <a:rPr lang="en-IN" b="0" i="1" smtClean="0">
                        <a:latin typeface="Cambria Math" panose="02040503050406030204" pitchFamily="18" charset="0"/>
                      </a:rPr>
                      <m:t>=</m:t>
                    </m:r>
                    <m:f>
                      <m:fPr>
                        <m:ctrlPr>
                          <a:rPr lang="en-IN" b="0" i="1" smtClean="0">
                            <a:latin typeface="Cambria Math" panose="02040503050406030204" pitchFamily="18" charset="0"/>
                            <a:ea typeface="Cambria Math" panose="02040503050406030204" pitchFamily="18" charset="0"/>
                          </a:rPr>
                        </m:ctrlPr>
                      </m:fPr>
                      <m:num>
                        <m:r>
                          <a:rPr lang="en-IN" b="0" i="1" smtClean="0">
                            <a:latin typeface="Cambria Math" panose="02040503050406030204" pitchFamily="18" charset="0"/>
                          </a:rPr>
                          <m:t>𝑥</m:t>
                        </m:r>
                        <m:r>
                          <a:rPr lang="en-IN" b="0" i="1" smtClean="0">
                            <a:latin typeface="Cambria Math" panose="02040503050406030204" pitchFamily="18" charset="0"/>
                          </a:rPr>
                          <m:t>−</m:t>
                        </m:r>
                        <m:r>
                          <a:rPr lang="en-IN" b="0" i="1" smtClean="0">
                            <a:latin typeface="Cambria Math" panose="02040503050406030204" pitchFamily="18" charset="0"/>
                            <a:ea typeface="Cambria Math" panose="02040503050406030204" pitchFamily="18" charset="0"/>
                          </a:rPr>
                          <m:t>𝜇</m:t>
                        </m:r>
                      </m:num>
                      <m:den>
                        <m:sSub>
                          <m:sSubPr>
                            <m:ctrlPr>
                              <a:rPr lang="en-IN" b="0" i="1" smtClean="0">
                                <a:latin typeface="Cambria Math" panose="02040503050406030204" pitchFamily="18" charset="0"/>
                                <a:ea typeface="Cambria Math" panose="02040503050406030204" pitchFamily="18" charset="0"/>
                              </a:rPr>
                            </m:ctrlPr>
                          </m:sSubPr>
                          <m:e>
                            <m:r>
                              <a:rPr lang="en-IN" b="0" i="1" smtClean="0">
                                <a:latin typeface="Cambria Math" panose="02040503050406030204" pitchFamily="18" charset="0"/>
                                <a:ea typeface="Cambria Math" panose="02040503050406030204" pitchFamily="18" charset="0"/>
                              </a:rPr>
                              <m:t>𝑠</m:t>
                            </m:r>
                          </m:e>
                          <m:sub>
                            <m:r>
                              <a:rPr lang="en-IN" b="0" i="1" smtClean="0">
                                <a:latin typeface="Cambria Math" panose="02040503050406030204" pitchFamily="18" charset="0"/>
                                <a:ea typeface="Cambria Math" panose="02040503050406030204" pitchFamily="18" charset="0"/>
                              </a:rPr>
                              <m:t>1</m:t>
                            </m:r>
                          </m:sub>
                        </m:sSub>
                        <m:r>
                          <a:rPr lang="en-IN" b="0" i="1" smtClean="0">
                            <a:latin typeface="Cambria Math" panose="02040503050406030204" pitchFamily="18" charset="0"/>
                            <a:ea typeface="Cambria Math" panose="02040503050406030204" pitchFamily="18" charset="0"/>
                          </a:rPr>
                          <m:t>/</m:t>
                        </m:r>
                        <m:rad>
                          <m:radPr>
                            <m:degHide m:val="on"/>
                            <m:ctrlPr>
                              <a:rPr lang="en-IN" b="0" i="1" smtClean="0">
                                <a:latin typeface="Cambria Math" panose="02040503050406030204" pitchFamily="18" charset="0"/>
                                <a:ea typeface="Cambria Math" panose="02040503050406030204" pitchFamily="18" charset="0"/>
                              </a:rPr>
                            </m:ctrlPr>
                          </m:radPr>
                          <m:deg/>
                          <m:e>
                            <m:r>
                              <a:rPr lang="en-IN" b="0" i="1" smtClean="0">
                                <a:latin typeface="Cambria Math" panose="02040503050406030204" pitchFamily="18" charset="0"/>
                                <a:ea typeface="Cambria Math" panose="02040503050406030204" pitchFamily="18" charset="0"/>
                              </a:rPr>
                              <m:t>𝑛</m:t>
                            </m:r>
                          </m:e>
                        </m:rad>
                      </m:den>
                    </m:f>
                  </m:oMath>
                </a14:m>
                <a:endParaRPr lang="en-IN" b="0" dirty="0">
                  <a:ea typeface="Cambria Math" panose="02040503050406030204" pitchFamily="18" charset="0"/>
                </a:endParaRPr>
              </a:p>
              <a:p>
                <a14:m>
                  <m:oMath xmlns:m="http://schemas.openxmlformats.org/officeDocument/2006/math">
                    <m:sSub>
                      <m:sSubPr>
                        <m:ctrlPr>
                          <a:rPr lang="en-IN" i="1" smtClean="0">
                            <a:latin typeface="Cambria Math" panose="02040503050406030204" pitchFamily="18" charset="0"/>
                          </a:rPr>
                        </m:ctrlPr>
                      </m:sSubPr>
                      <m:e>
                        <m:r>
                          <a:rPr lang="en-IN" b="0" i="1" smtClean="0">
                            <a:latin typeface="Cambria Math" panose="02040503050406030204" pitchFamily="18" charset="0"/>
                          </a:rPr>
                          <m:t>𝑠</m:t>
                        </m:r>
                      </m:e>
                      <m:sub>
                        <m:r>
                          <a:rPr lang="en-IN" b="0" i="1" smtClean="0">
                            <a:latin typeface="Cambria Math" panose="02040503050406030204" pitchFamily="18" charset="0"/>
                          </a:rPr>
                          <m:t>1</m:t>
                        </m:r>
                      </m:sub>
                    </m:sSub>
                    <m:r>
                      <a:rPr lang="en-IN" b="0" i="1" smtClean="0">
                        <a:latin typeface="Cambria Math" panose="02040503050406030204" pitchFamily="18" charset="0"/>
                      </a:rPr>
                      <m:t>=</m:t>
                    </m:r>
                    <m:f>
                      <m:fPr>
                        <m:ctrlPr>
                          <a:rPr lang="en-IN" b="0" i="1" smtClean="0">
                            <a:latin typeface="Cambria Math" panose="02040503050406030204" pitchFamily="18" charset="0"/>
                          </a:rPr>
                        </m:ctrlPr>
                      </m:fPr>
                      <m:num>
                        <m:nary>
                          <m:naryPr>
                            <m:chr m:val="∑"/>
                            <m:subHide m:val="on"/>
                            <m:supHide m:val="on"/>
                            <m:ctrlPr>
                              <a:rPr lang="en-IN" b="0" i="1" smtClean="0">
                                <a:latin typeface="Cambria Math" panose="02040503050406030204" pitchFamily="18" charset="0"/>
                              </a:rPr>
                            </m:ctrlPr>
                          </m:naryPr>
                          <m:sub/>
                          <m:sup/>
                          <m:e>
                            <m:sSup>
                              <m:sSupPr>
                                <m:ctrlPr>
                                  <a:rPr lang="en-IN" b="0" i="1" smtClean="0">
                                    <a:latin typeface="Cambria Math" panose="02040503050406030204" pitchFamily="18" charset="0"/>
                                  </a:rPr>
                                </m:ctrlPr>
                              </m:sSupPr>
                              <m:e>
                                <m:d>
                                  <m:dPr>
                                    <m:ctrlPr>
                                      <a:rPr lang="en-IN" b="0" i="1" smtClean="0">
                                        <a:latin typeface="Cambria Math" panose="02040503050406030204" pitchFamily="18" charset="0"/>
                                      </a:rPr>
                                    </m:ctrlPr>
                                  </m:dPr>
                                  <m:e>
                                    <m:sSub>
                                      <m:sSubPr>
                                        <m:ctrlPr>
                                          <a:rPr lang="en-IN" b="0" i="1" smtClean="0">
                                            <a:latin typeface="Cambria Math" panose="02040503050406030204" pitchFamily="18" charset="0"/>
                                          </a:rPr>
                                        </m:ctrlPr>
                                      </m:sSubPr>
                                      <m:e>
                                        <m:r>
                                          <a:rPr lang="en-IN" b="0" i="1" smtClean="0">
                                            <a:latin typeface="Cambria Math" panose="02040503050406030204" pitchFamily="18" charset="0"/>
                                          </a:rPr>
                                          <m:t>𝑥</m:t>
                                        </m:r>
                                      </m:e>
                                      <m:sub>
                                        <m:r>
                                          <a:rPr lang="en-IN" b="0" i="1" smtClean="0">
                                            <a:latin typeface="Cambria Math" panose="02040503050406030204" pitchFamily="18" charset="0"/>
                                          </a:rPr>
                                          <m:t>𝑖</m:t>
                                        </m:r>
                                      </m:sub>
                                    </m:sSub>
                                    <m:r>
                                      <a:rPr lang="en-IN" b="0" i="1" smtClean="0">
                                        <a:latin typeface="Cambria Math" panose="02040503050406030204" pitchFamily="18" charset="0"/>
                                      </a:rPr>
                                      <m:t>−</m:t>
                                    </m:r>
                                    <m:acc>
                                      <m:accPr>
                                        <m:chr m:val="̅"/>
                                        <m:ctrlPr>
                                          <a:rPr lang="en-IN" b="0" i="1" smtClean="0">
                                            <a:latin typeface="Cambria Math" panose="02040503050406030204" pitchFamily="18" charset="0"/>
                                          </a:rPr>
                                        </m:ctrlPr>
                                      </m:accPr>
                                      <m:e>
                                        <m:r>
                                          <a:rPr lang="en-IN" b="0" i="1" smtClean="0">
                                            <a:latin typeface="Cambria Math" panose="02040503050406030204" pitchFamily="18" charset="0"/>
                                          </a:rPr>
                                          <m:t>𝑥</m:t>
                                        </m:r>
                                      </m:e>
                                    </m:acc>
                                  </m:e>
                                </m:d>
                              </m:e>
                              <m:sup>
                                <m:r>
                                  <a:rPr lang="en-IN" b="0" i="1" smtClean="0">
                                    <a:latin typeface="Cambria Math" panose="02040503050406030204" pitchFamily="18" charset="0"/>
                                  </a:rPr>
                                  <m:t>2</m:t>
                                </m:r>
                              </m:sup>
                            </m:sSup>
                          </m:e>
                        </m:nary>
                      </m:num>
                      <m:den>
                        <m:r>
                          <a:rPr lang="en-IN" b="0" i="1" smtClean="0">
                            <a:latin typeface="Cambria Math" panose="02040503050406030204" pitchFamily="18" charset="0"/>
                          </a:rPr>
                          <m:t>𝑛</m:t>
                        </m:r>
                        <m:r>
                          <a:rPr lang="en-IN" b="0" i="1" smtClean="0">
                            <a:latin typeface="Cambria Math" panose="02040503050406030204" pitchFamily="18" charset="0"/>
                          </a:rPr>
                          <m:t>−1</m:t>
                        </m:r>
                      </m:den>
                    </m:f>
                  </m:oMath>
                </a14:m>
                <a:endParaRPr lang="en-IN"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138352" y="2590395"/>
                <a:ext cx="4379259" cy="3553199"/>
              </a:xfrm>
              <a:blipFill>
                <a:blip r:embed="rId2"/>
                <a:stretch>
                  <a:fillRect/>
                </a:stretch>
              </a:blipFill>
            </p:spPr>
            <p:txBody>
              <a:bodyPr/>
              <a:lstStyle/>
              <a:p>
                <a:r>
                  <a:rPr lang="en-IN">
                    <a:noFill/>
                  </a:rPr>
                  <a:t> </a:t>
                </a:r>
              </a:p>
            </p:txBody>
          </p:sp>
        </mc:Fallback>
      </mc:AlternateContent>
    </p:spTree>
    <p:extLst>
      <p:ext uri="{BB962C8B-B14F-4D97-AF65-F5344CB8AC3E}">
        <p14:creationId xmlns:p14="http://schemas.microsoft.com/office/powerpoint/2010/main" val="3174381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10.5 ( Kothari)</a:t>
            </a:r>
          </a:p>
        </p:txBody>
      </p:sp>
      <p:sp>
        <p:nvSpPr>
          <p:cNvPr id="3" name="Content Placeholder 2"/>
          <p:cNvSpPr>
            <a:spLocks noGrp="1"/>
          </p:cNvSpPr>
          <p:nvPr>
            <p:ph idx="1"/>
          </p:nvPr>
        </p:nvSpPr>
        <p:spPr/>
        <p:txBody>
          <a:bodyPr>
            <a:normAutofit/>
          </a:bodyPr>
          <a:lstStyle/>
          <a:p>
            <a:pPr marL="0" indent="0" algn="just">
              <a:buNone/>
            </a:pPr>
            <a:r>
              <a:rPr lang="en-IN" dirty="0"/>
              <a:t>In a survey of buying habits 400 women shoppers are chosen at random in  a super market Á’. Their average weekly food expenditure is </a:t>
            </a:r>
            <a:r>
              <a:rPr lang="en-IN" dirty="0" err="1"/>
              <a:t>Rs</a:t>
            </a:r>
            <a:r>
              <a:rPr lang="en-IN" dirty="0"/>
              <a:t> 250 with a standard deviation of </a:t>
            </a:r>
            <a:r>
              <a:rPr lang="en-IN" dirty="0" err="1"/>
              <a:t>Rs</a:t>
            </a:r>
            <a:r>
              <a:rPr lang="en-IN" dirty="0"/>
              <a:t> 40. For 400 women shoppers choses at random in some other super market ‘B’, the average weekly food expenditure is </a:t>
            </a:r>
            <a:r>
              <a:rPr lang="en-IN" dirty="0" err="1"/>
              <a:t>Rs</a:t>
            </a:r>
            <a:r>
              <a:rPr lang="en-IN" dirty="0"/>
              <a:t> 220 with a standard deviation of </a:t>
            </a:r>
            <a:r>
              <a:rPr lang="en-IN" dirty="0" err="1"/>
              <a:t>Rs</a:t>
            </a:r>
            <a:r>
              <a:rPr lang="en-IN" dirty="0"/>
              <a:t> 55.  Do these two populations have similar shopping habits? Is the average weekly food expenditure of two populations of shoppers equal. Test at 5% level of significance. </a:t>
            </a:r>
          </a:p>
        </p:txBody>
      </p:sp>
    </p:spTree>
    <p:extLst>
      <p:ext uri="{BB962C8B-B14F-4D97-AF65-F5344CB8AC3E}">
        <p14:creationId xmlns:p14="http://schemas.microsoft.com/office/powerpoint/2010/main" val="22074179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10.6( Kothari)</a:t>
            </a:r>
          </a:p>
        </p:txBody>
      </p:sp>
      <p:sp>
        <p:nvSpPr>
          <p:cNvPr id="3" name="Content Placeholder 2"/>
          <p:cNvSpPr>
            <a:spLocks noGrp="1"/>
          </p:cNvSpPr>
          <p:nvPr>
            <p:ph idx="1"/>
          </p:nvPr>
        </p:nvSpPr>
        <p:spPr/>
        <p:txBody>
          <a:bodyPr/>
          <a:lstStyle/>
          <a:p>
            <a:pPr marL="0" indent="0">
              <a:buNone/>
            </a:pPr>
            <a:r>
              <a:rPr lang="en-IN" dirty="0"/>
              <a:t>You are a finance analyst for a brokerage firm. Is there a difference in dividends by NYSE  and NASDAQ ? You collet the following data:</a:t>
            </a:r>
          </a:p>
          <a:p>
            <a:pPr marL="0" indent="0">
              <a:buNone/>
            </a:pPr>
            <a:r>
              <a:rPr lang="en-IN" dirty="0"/>
              <a:t>Assuming both populations are approximately normal with equal variances, is there a difference in average yield.</a:t>
            </a:r>
          </a:p>
        </p:txBody>
      </p:sp>
      <p:graphicFrame>
        <p:nvGraphicFramePr>
          <p:cNvPr id="4" name="Table 3"/>
          <p:cNvGraphicFramePr>
            <a:graphicFrameLocks noGrp="1"/>
          </p:cNvGraphicFramePr>
          <p:nvPr/>
        </p:nvGraphicFramePr>
        <p:xfrm>
          <a:off x="2664011" y="4041091"/>
          <a:ext cx="6096000" cy="202184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pPr algn="ctr"/>
                      <a:endParaRPr lang="en-IN" dirty="0"/>
                    </a:p>
                  </a:txBody>
                  <a:tcPr/>
                </a:tc>
                <a:tc>
                  <a:txBody>
                    <a:bodyPr/>
                    <a:lstStyle/>
                    <a:p>
                      <a:pPr algn="ctr"/>
                      <a:endParaRPr lang="en-IN" dirty="0"/>
                    </a:p>
                  </a:txBody>
                  <a:tcPr/>
                </a:tc>
                <a:tc>
                  <a:txBody>
                    <a:bodyPr/>
                    <a:lstStyle/>
                    <a:p>
                      <a:pPr algn="ctr"/>
                      <a:endParaRPr lang="en-IN"/>
                    </a:p>
                  </a:txBody>
                  <a:tcPr/>
                </a:tc>
                <a:extLst>
                  <a:ext uri="{0D108BD9-81ED-4DB2-BD59-A6C34878D82A}">
                    <a16:rowId xmlns:a16="http://schemas.microsoft.com/office/drawing/2014/main" val="10000"/>
                  </a:ext>
                </a:extLst>
              </a:tr>
              <a:tr h="370840">
                <a:tc>
                  <a:txBody>
                    <a:bodyPr/>
                    <a:lstStyle/>
                    <a:p>
                      <a:pPr algn="ctr"/>
                      <a:r>
                        <a:rPr lang="en-IN" dirty="0"/>
                        <a:t>Number of stocks </a:t>
                      </a:r>
                    </a:p>
                  </a:txBody>
                  <a:tcPr/>
                </a:tc>
                <a:tc>
                  <a:txBody>
                    <a:bodyPr/>
                    <a:lstStyle/>
                    <a:p>
                      <a:pPr algn="ctr"/>
                      <a:r>
                        <a:rPr lang="en-IN" dirty="0"/>
                        <a:t>21</a:t>
                      </a:r>
                    </a:p>
                  </a:txBody>
                  <a:tcPr/>
                </a:tc>
                <a:tc>
                  <a:txBody>
                    <a:bodyPr/>
                    <a:lstStyle/>
                    <a:p>
                      <a:pPr algn="ctr"/>
                      <a:r>
                        <a:rPr lang="en-IN" dirty="0"/>
                        <a:t>25</a:t>
                      </a:r>
                    </a:p>
                  </a:txBody>
                  <a:tcPr/>
                </a:tc>
                <a:extLst>
                  <a:ext uri="{0D108BD9-81ED-4DB2-BD59-A6C34878D82A}">
                    <a16:rowId xmlns:a16="http://schemas.microsoft.com/office/drawing/2014/main" val="10001"/>
                  </a:ext>
                </a:extLst>
              </a:tr>
              <a:tr h="370840">
                <a:tc>
                  <a:txBody>
                    <a:bodyPr/>
                    <a:lstStyle/>
                    <a:p>
                      <a:pPr algn="ctr"/>
                      <a:r>
                        <a:rPr lang="en-IN" dirty="0"/>
                        <a:t>Sample Mean</a:t>
                      </a:r>
                    </a:p>
                  </a:txBody>
                  <a:tcPr/>
                </a:tc>
                <a:tc>
                  <a:txBody>
                    <a:bodyPr/>
                    <a:lstStyle/>
                    <a:p>
                      <a:pPr algn="ctr"/>
                      <a:r>
                        <a:rPr lang="en-IN" dirty="0"/>
                        <a:t>3.27</a:t>
                      </a:r>
                    </a:p>
                  </a:txBody>
                  <a:tcPr/>
                </a:tc>
                <a:tc>
                  <a:txBody>
                    <a:bodyPr/>
                    <a:lstStyle/>
                    <a:p>
                      <a:pPr algn="ctr"/>
                      <a:r>
                        <a:rPr lang="en-IN" dirty="0"/>
                        <a:t>2.53</a:t>
                      </a:r>
                    </a:p>
                  </a:txBody>
                  <a:tcPr/>
                </a:tc>
                <a:extLst>
                  <a:ext uri="{0D108BD9-81ED-4DB2-BD59-A6C34878D82A}">
                    <a16:rowId xmlns:a16="http://schemas.microsoft.com/office/drawing/2014/main" val="10002"/>
                  </a:ext>
                </a:extLst>
              </a:tr>
              <a:tr h="370840">
                <a:tc>
                  <a:txBody>
                    <a:bodyPr/>
                    <a:lstStyle/>
                    <a:p>
                      <a:pPr algn="ctr"/>
                      <a:r>
                        <a:rPr lang="en-IN" dirty="0"/>
                        <a:t>Sample</a:t>
                      </a:r>
                      <a:r>
                        <a:rPr lang="en-IN" baseline="0" dirty="0"/>
                        <a:t> Std. Deviation</a:t>
                      </a:r>
                      <a:endParaRPr lang="en-IN" dirty="0"/>
                    </a:p>
                  </a:txBody>
                  <a:tcPr/>
                </a:tc>
                <a:tc>
                  <a:txBody>
                    <a:bodyPr/>
                    <a:lstStyle/>
                    <a:p>
                      <a:pPr algn="ctr"/>
                      <a:r>
                        <a:rPr lang="en-IN" dirty="0"/>
                        <a:t>1.30</a:t>
                      </a:r>
                    </a:p>
                  </a:txBody>
                  <a:tcPr/>
                </a:tc>
                <a:tc>
                  <a:txBody>
                    <a:bodyPr/>
                    <a:lstStyle/>
                    <a:p>
                      <a:pPr algn="ctr"/>
                      <a:r>
                        <a:rPr lang="en-IN" dirty="0"/>
                        <a:t>1.16</a:t>
                      </a: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9582531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364628"/>
          </a:xfrm>
        </p:spPr>
        <p:txBody>
          <a:bodyPr>
            <a:noAutofit/>
          </a:bodyPr>
          <a:lstStyle/>
          <a:p>
            <a:r>
              <a:rPr lang="en-IN" sz="2400" b="1"/>
              <a:t>Example: </a:t>
            </a:r>
            <a:r>
              <a:rPr lang="en-IN" sz="2400" b="1" dirty="0"/>
              <a:t>Suppose that a researcher wished to learn if a particular chemical is toxic to a certain species of beetle. She believes that the chemical might interfere with the beetle’s reproduction. She obtained beetles and divided them into two groups. She then fed one group of beetles with the chemical and used the second group as a control. After 2 weeks, she counted the number of eggs produced by each beetle in each group. The mean egg count for each group of beetles is below.</a:t>
            </a:r>
            <a:br>
              <a:rPr lang="en-IN" sz="2400" dirty="0"/>
            </a:br>
            <a:endParaRPr lang="en-IN" sz="2400" dirty="0"/>
          </a:p>
        </p:txBody>
      </p:sp>
      <p:sp>
        <p:nvSpPr>
          <p:cNvPr id="3" name="Content Placeholder 2"/>
          <p:cNvSpPr>
            <a:spLocks noGrp="1"/>
          </p:cNvSpPr>
          <p:nvPr>
            <p:ph idx="1"/>
          </p:nvPr>
        </p:nvSpPr>
        <p:spPr>
          <a:xfrm>
            <a:off x="838200" y="2729753"/>
            <a:ext cx="10515600" cy="3688427"/>
          </a:xfrm>
        </p:spPr>
        <p:txBody>
          <a:bodyPr>
            <a:normAutofit fontScale="70000" lnSpcReduction="20000"/>
          </a:bodyPr>
          <a:lstStyle/>
          <a:p>
            <a:endParaRPr lang="en-IN" dirty="0"/>
          </a:p>
          <a:p>
            <a:pPr marL="0" indent="0">
              <a:buNone/>
            </a:pPr>
            <a:r>
              <a:rPr lang="en-IN" dirty="0"/>
              <a:t>Group 1		 Group 2</a:t>
            </a:r>
          </a:p>
          <a:p>
            <a:pPr marL="0" indent="0">
              <a:buNone/>
            </a:pPr>
            <a:r>
              <a:rPr lang="en-IN" dirty="0"/>
              <a:t>   fed chemical   	 not fed chemical (control)</a:t>
            </a:r>
          </a:p>
          <a:p>
            <a:pPr marL="0" indent="0">
              <a:buNone/>
            </a:pPr>
            <a:r>
              <a:rPr lang="en-IN" dirty="0"/>
              <a:t>   			</a:t>
            </a:r>
          </a:p>
          <a:p>
            <a:pPr marL="0" indent="0">
              <a:buNone/>
            </a:pPr>
            <a:r>
              <a:rPr lang="en-IN" dirty="0"/>
              <a:t>	33		35</a:t>
            </a:r>
          </a:p>
          <a:p>
            <a:pPr marL="0" indent="0">
              <a:buNone/>
            </a:pPr>
            <a:r>
              <a:rPr lang="en-IN" dirty="0"/>
              <a:t>	31		42</a:t>
            </a:r>
          </a:p>
          <a:p>
            <a:pPr marL="0" indent="0">
              <a:buNone/>
            </a:pPr>
            <a:r>
              <a:rPr lang="en-IN" dirty="0"/>
              <a:t>	34		43</a:t>
            </a:r>
          </a:p>
          <a:p>
            <a:pPr marL="0" indent="0">
              <a:buNone/>
            </a:pPr>
            <a:r>
              <a:rPr lang="en-IN" dirty="0"/>
              <a:t>	38		41</a:t>
            </a:r>
          </a:p>
          <a:p>
            <a:pPr marL="0" indent="0">
              <a:buNone/>
            </a:pPr>
            <a:r>
              <a:rPr lang="en-IN" dirty="0"/>
              <a:t>	32	</a:t>
            </a:r>
          </a:p>
          <a:p>
            <a:pPr marL="0" indent="0">
              <a:buNone/>
            </a:pPr>
            <a:r>
              <a:rPr lang="en-IN" dirty="0"/>
              <a:t>	28	</a:t>
            </a:r>
          </a:p>
          <a:p>
            <a:pPr marL="0" indent="0">
              <a:buNone/>
            </a:pPr>
            <a:r>
              <a:rPr lang="en-IN" dirty="0"/>
              <a:t>   	   </a:t>
            </a:r>
          </a:p>
          <a:p>
            <a:endParaRPr lang="en-IN" dirty="0"/>
          </a:p>
        </p:txBody>
      </p:sp>
    </p:spTree>
    <p:extLst>
      <p:ext uri="{BB962C8B-B14F-4D97-AF65-F5344CB8AC3E}">
        <p14:creationId xmlns:p14="http://schemas.microsoft.com/office/powerpoint/2010/main" val="11286302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Conclusion</a:t>
            </a:r>
          </a:p>
        </p:txBody>
      </p:sp>
      <p:sp>
        <p:nvSpPr>
          <p:cNvPr id="3" name="Content Placeholder 2"/>
          <p:cNvSpPr>
            <a:spLocks noGrp="1"/>
          </p:cNvSpPr>
          <p:nvPr>
            <p:ph idx="1"/>
          </p:nvPr>
        </p:nvSpPr>
        <p:spPr/>
        <p:txBody>
          <a:bodyPr/>
          <a:lstStyle/>
          <a:p>
            <a:pPr marL="0" indent="0">
              <a:buNone/>
            </a:pPr>
            <a:r>
              <a:rPr lang="en-IN" dirty="0"/>
              <a:t>The researcher concludes that the mean of group 1 is significantly less than the mean for </a:t>
            </a:r>
            <a:r>
              <a:rPr lang="en-IN"/>
              <a:t>group 2.</a:t>
            </a:r>
            <a:endParaRPr lang="en-IN" dirty="0"/>
          </a:p>
          <a:p>
            <a:pPr marL="0" indent="0">
              <a:buNone/>
            </a:pPr>
            <a:endParaRPr lang="en-IN" dirty="0"/>
          </a:p>
        </p:txBody>
      </p:sp>
    </p:spTree>
    <p:extLst>
      <p:ext uri="{BB962C8B-B14F-4D97-AF65-F5344CB8AC3E}">
        <p14:creationId xmlns:p14="http://schemas.microsoft.com/office/powerpoint/2010/main" val="340092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Interval Estimation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IN" dirty="0"/>
                  <a:t>Let </a:t>
                </a:r>
                <a:r>
                  <a:rPr lang="en-IN" dirty="0">
                    <a:sym typeface="Symbol" panose="05050102010706020507" pitchFamily="18" charset="2"/>
                  </a:rPr>
                  <a:t> be the unknown parameter and let T be the unbiased point estimate E(T)=</a:t>
                </a:r>
              </a:p>
              <a:p>
                <a:r>
                  <a:rPr lang="en-IN" dirty="0">
                    <a:sym typeface="Symbol" panose="05050102010706020507" pitchFamily="18" charset="2"/>
                  </a:rPr>
                  <a:t>Now, fix a desired level of confidence denoted as </a:t>
                </a:r>
              </a:p>
              <a:p>
                <a:r>
                  <a:rPr lang="en-IN" dirty="0">
                    <a:sym typeface="Symbol" panose="05050102010706020507" pitchFamily="18" charset="2"/>
                  </a:rPr>
                  <a:t>(1-)  100 % . Here ‘’ is the probability of type –I errors.</a:t>
                </a:r>
              </a:p>
              <a:p>
                <a:r>
                  <a:rPr lang="en-IN" dirty="0">
                    <a:sym typeface="Symbol" panose="05050102010706020507" pitchFamily="18" charset="2"/>
                  </a:rPr>
                  <a:t>Usually , confidence level is fixed as 90%, 95 %, or 99%.</a:t>
                </a:r>
              </a:p>
              <a:p>
                <a:r>
                  <a:rPr lang="en-IN" dirty="0">
                    <a:sym typeface="Symbol" panose="05050102010706020507" pitchFamily="18" charset="2"/>
                  </a:rPr>
                  <a:t>Thus , for 95 % confidence level  = 0.05.</a:t>
                </a:r>
              </a:p>
              <a:p>
                <a:r>
                  <a:rPr lang="en-IN" dirty="0">
                    <a:sym typeface="Symbol" panose="05050102010706020507" pitchFamily="18" charset="2"/>
                  </a:rPr>
                  <a:t>The interval estimate of  is T-h, </a:t>
                </a:r>
                <a:r>
                  <a:rPr lang="en-IN" dirty="0" err="1">
                    <a:sym typeface="Symbol" panose="05050102010706020507" pitchFamily="18" charset="2"/>
                  </a:rPr>
                  <a:t>T+h</a:t>
                </a:r>
                <a:endParaRPr lang="en-IN" dirty="0">
                  <a:sym typeface="Symbol" panose="05050102010706020507" pitchFamily="18" charset="2"/>
                </a:endParaRPr>
              </a:p>
              <a:p>
                <a14:m>
                  <m:oMath xmlns:m="http://schemas.openxmlformats.org/officeDocument/2006/math">
                    <m:r>
                      <a:rPr lang="en-IN" b="0" i="1" smtClean="0">
                        <a:latin typeface="Cambria Math" panose="02040503050406030204" pitchFamily="18" charset="0"/>
                        <a:sym typeface="Symbol" panose="05050102010706020507" pitchFamily="18" charset="2"/>
                      </a:rPr>
                      <m:t>𝑃</m:t>
                    </m:r>
                    <m:d>
                      <m:dPr>
                        <m:ctrlPr>
                          <a:rPr lang="en-IN" b="0" i="1" smtClean="0">
                            <a:latin typeface="Cambria Math" panose="02040503050406030204" pitchFamily="18" charset="0"/>
                            <a:sym typeface="Symbol" panose="05050102010706020507" pitchFamily="18" charset="2"/>
                          </a:rPr>
                        </m:ctrlPr>
                      </m:dPr>
                      <m:e>
                        <m:r>
                          <a:rPr lang="en-IN" b="0" i="1" smtClean="0">
                            <a:latin typeface="Cambria Math" panose="02040503050406030204" pitchFamily="18" charset="0"/>
                            <a:sym typeface="Symbol" panose="05050102010706020507" pitchFamily="18" charset="2"/>
                          </a:rPr>
                          <m:t>𝑇</m:t>
                        </m:r>
                        <m:r>
                          <a:rPr lang="en-IN" b="0" i="1" smtClean="0">
                            <a:latin typeface="Cambria Math" panose="02040503050406030204" pitchFamily="18" charset="0"/>
                            <a:sym typeface="Symbol" panose="05050102010706020507" pitchFamily="18" charset="2"/>
                          </a:rPr>
                          <m:t>−</m:t>
                        </m:r>
                        <m:r>
                          <a:rPr lang="en-IN" b="0" i="1" smtClean="0">
                            <a:latin typeface="Cambria Math" panose="02040503050406030204" pitchFamily="18" charset="0"/>
                            <a:sym typeface="Symbol" panose="05050102010706020507" pitchFamily="18" charset="2"/>
                          </a:rPr>
                          <m:t>h</m:t>
                        </m:r>
                        <m:r>
                          <a:rPr lang="en-IN" b="0" i="1" smtClean="0">
                            <a:latin typeface="Cambria Math" panose="02040503050406030204" pitchFamily="18" charset="0"/>
                            <a:sym typeface="Symbol" panose="05050102010706020507" pitchFamily="18" charset="2"/>
                          </a:rPr>
                          <m:t>≤</m:t>
                        </m:r>
                        <m:r>
                          <m:rPr>
                            <m:sty m:val="p"/>
                          </m:rPr>
                          <a:rPr lang="el-GR" b="0" i="1" smtClean="0">
                            <a:latin typeface="Cambria Math" panose="02040503050406030204" pitchFamily="18" charset="0"/>
                            <a:ea typeface="Cambria Math" panose="02040503050406030204" pitchFamily="18" charset="0"/>
                            <a:sym typeface="Symbol" panose="05050102010706020507" pitchFamily="18" charset="2"/>
                          </a:rPr>
                          <m:t>Θ</m:t>
                        </m:r>
                        <m:r>
                          <a:rPr lang="en-IN" b="0" i="1" smtClean="0">
                            <a:latin typeface="Cambria Math" panose="02040503050406030204" pitchFamily="18" charset="0"/>
                            <a:ea typeface="Cambria Math" panose="02040503050406030204" pitchFamily="18" charset="0"/>
                            <a:sym typeface="Symbol" panose="05050102010706020507" pitchFamily="18" charset="2"/>
                          </a:rPr>
                          <m:t>≤</m:t>
                        </m:r>
                        <m:r>
                          <a:rPr lang="en-IN" b="0" i="1" smtClean="0">
                            <a:latin typeface="Cambria Math" panose="02040503050406030204" pitchFamily="18" charset="0"/>
                            <a:ea typeface="Cambria Math" panose="02040503050406030204" pitchFamily="18" charset="0"/>
                            <a:sym typeface="Symbol" panose="05050102010706020507" pitchFamily="18" charset="2"/>
                          </a:rPr>
                          <m:t>𝑇</m:t>
                        </m:r>
                        <m:r>
                          <a:rPr lang="en-IN" b="0" i="1" smtClean="0">
                            <a:latin typeface="Cambria Math" panose="02040503050406030204" pitchFamily="18" charset="0"/>
                            <a:ea typeface="Cambria Math" panose="02040503050406030204" pitchFamily="18" charset="0"/>
                            <a:sym typeface="Symbol" panose="05050102010706020507" pitchFamily="18" charset="2"/>
                          </a:rPr>
                          <m:t>+</m:t>
                        </m:r>
                        <m:r>
                          <a:rPr lang="en-IN" b="0" i="1" smtClean="0">
                            <a:latin typeface="Cambria Math" panose="02040503050406030204" pitchFamily="18" charset="0"/>
                            <a:ea typeface="Cambria Math" panose="02040503050406030204" pitchFamily="18" charset="0"/>
                            <a:sym typeface="Symbol" panose="05050102010706020507" pitchFamily="18" charset="2"/>
                          </a:rPr>
                          <m:t>h</m:t>
                        </m:r>
                      </m:e>
                    </m:d>
                    <m:r>
                      <a:rPr lang="en-IN" b="0" i="1" smtClean="0">
                        <a:latin typeface="Cambria Math" panose="02040503050406030204" pitchFamily="18" charset="0"/>
                        <a:sym typeface="Symbol" panose="05050102010706020507" pitchFamily="18" charset="2"/>
                      </a:rPr>
                      <m:t>=1−</m:t>
                    </m:r>
                    <m:r>
                      <a:rPr lang="en-IN" b="0" i="1" smtClean="0">
                        <a:latin typeface="Cambria Math" panose="02040503050406030204" pitchFamily="18" charset="0"/>
                        <a:ea typeface="Cambria Math" panose="02040503050406030204" pitchFamily="18" charset="0"/>
                        <a:sym typeface="Symbol" panose="05050102010706020507" pitchFamily="18" charset="2"/>
                      </a:rPr>
                      <m:t>𝛼</m:t>
                    </m:r>
                  </m:oMath>
                </a14:m>
                <a:endParaRPr lang="en-IN" dirty="0">
                  <a:sym typeface="Symbol" panose="05050102010706020507" pitchFamily="18" charset="2"/>
                </a:endParaRPr>
              </a:p>
              <a:p>
                <a:endParaRPr lang="en-IN"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043" t="-2661"/>
                </a:stretch>
              </a:blipFill>
            </p:spPr>
            <p:txBody>
              <a:bodyPr/>
              <a:lstStyle/>
              <a:p>
                <a:r>
                  <a:rPr lang="en-IN">
                    <a:noFill/>
                  </a:rPr>
                  <a:t> </a:t>
                </a:r>
              </a:p>
            </p:txBody>
          </p:sp>
        </mc:Fallback>
      </mc:AlternateContent>
    </p:spTree>
    <p:extLst>
      <p:ext uri="{BB962C8B-B14F-4D97-AF65-F5344CB8AC3E}">
        <p14:creationId xmlns:p14="http://schemas.microsoft.com/office/powerpoint/2010/main" val="598627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Critical Values for some commonly used levels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35391886"/>
              </p:ext>
            </p:extLst>
          </p:nvPr>
        </p:nvGraphicFramePr>
        <p:xfrm>
          <a:off x="1202919" y="3016915"/>
          <a:ext cx="8947148" cy="2494280"/>
        </p:xfrm>
        <a:graphic>
          <a:graphicData uri="http://schemas.openxmlformats.org/drawingml/2006/table">
            <a:tbl>
              <a:tblPr firstRow="1" bandRow="1">
                <a:tableStyleId>{5C22544A-7EE6-4342-B048-85BDC9FD1C3A}</a:tableStyleId>
              </a:tblPr>
              <a:tblGrid>
                <a:gridCol w="2236787">
                  <a:extLst>
                    <a:ext uri="{9D8B030D-6E8A-4147-A177-3AD203B41FA5}">
                      <a16:colId xmlns:a16="http://schemas.microsoft.com/office/drawing/2014/main" val="20000"/>
                    </a:ext>
                  </a:extLst>
                </a:gridCol>
                <a:gridCol w="2236787">
                  <a:extLst>
                    <a:ext uri="{9D8B030D-6E8A-4147-A177-3AD203B41FA5}">
                      <a16:colId xmlns:a16="http://schemas.microsoft.com/office/drawing/2014/main" val="20001"/>
                    </a:ext>
                  </a:extLst>
                </a:gridCol>
                <a:gridCol w="2236787">
                  <a:extLst>
                    <a:ext uri="{9D8B030D-6E8A-4147-A177-3AD203B41FA5}">
                      <a16:colId xmlns:a16="http://schemas.microsoft.com/office/drawing/2014/main" val="20002"/>
                    </a:ext>
                  </a:extLst>
                </a:gridCol>
                <a:gridCol w="2236787">
                  <a:extLst>
                    <a:ext uri="{9D8B030D-6E8A-4147-A177-3AD203B41FA5}">
                      <a16:colId xmlns:a16="http://schemas.microsoft.com/office/drawing/2014/main" val="20003"/>
                    </a:ext>
                  </a:extLst>
                </a:gridCol>
              </a:tblGrid>
              <a:tr h="370840">
                <a:tc>
                  <a:txBody>
                    <a:bodyPr/>
                    <a:lstStyle/>
                    <a:p>
                      <a:r>
                        <a:rPr lang="en-IN" dirty="0"/>
                        <a:t>Confidence Level</a:t>
                      </a:r>
                    </a:p>
                  </a:txBody>
                  <a:tcPr marL="77802" marR="77802"/>
                </a:tc>
                <a:tc>
                  <a:txBody>
                    <a:bodyPr/>
                    <a:lstStyle/>
                    <a:p>
                      <a:r>
                        <a:rPr lang="en-IN" dirty="0"/>
                        <a:t>Confidence Coefficient</a:t>
                      </a:r>
                    </a:p>
                  </a:txBody>
                  <a:tcPr marL="77802" marR="77802"/>
                </a:tc>
                <a:tc>
                  <a:txBody>
                    <a:bodyPr/>
                    <a:lstStyle/>
                    <a:p>
                      <a:r>
                        <a:rPr lang="en-IN" dirty="0"/>
                        <a:t>alpha</a:t>
                      </a:r>
                    </a:p>
                  </a:txBody>
                  <a:tcPr marL="77802" marR="77802"/>
                </a:tc>
                <a:tc>
                  <a:txBody>
                    <a:bodyPr/>
                    <a:lstStyle/>
                    <a:p>
                      <a:r>
                        <a:rPr lang="en-IN" dirty="0"/>
                        <a:t>Critical</a:t>
                      </a:r>
                      <a:r>
                        <a:rPr lang="en-IN" baseline="0" dirty="0"/>
                        <a:t> Value</a:t>
                      </a:r>
                      <a:endParaRPr lang="en-IN" dirty="0"/>
                    </a:p>
                  </a:txBody>
                  <a:tcPr marL="77802" marR="77802"/>
                </a:tc>
                <a:extLst>
                  <a:ext uri="{0D108BD9-81ED-4DB2-BD59-A6C34878D82A}">
                    <a16:rowId xmlns:a16="http://schemas.microsoft.com/office/drawing/2014/main" val="10000"/>
                  </a:ext>
                </a:extLst>
              </a:tr>
              <a:tr h="370840">
                <a:tc>
                  <a:txBody>
                    <a:bodyPr/>
                    <a:lstStyle/>
                    <a:p>
                      <a:r>
                        <a:rPr lang="en-IN" dirty="0"/>
                        <a:t>80%</a:t>
                      </a:r>
                    </a:p>
                  </a:txBody>
                  <a:tcPr marL="77802" marR="77802"/>
                </a:tc>
                <a:tc>
                  <a:txBody>
                    <a:bodyPr/>
                    <a:lstStyle/>
                    <a:p>
                      <a:r>
                        <a:rPr lang="en-IN" dirty="0"/>
                        <a:t>0.8</a:t>
                      </a:r>
                    </a:p>
                  </a:txBody>
                  <a:tcPr marL="77802" marR="77802"/>
                </a:tc>
                <a:tc>
                  <a:txBody>
                    <a:bodyPr/>
                    <a:lstStyle/>
                    <a:p>
                      <a:r>
                        <a:rPr lang="en-IN" dirty="0"/>
                        <a:t>0.2</a:t>
                      </a:r>
                    </a:p>
                  </a:txBody>
                  <a:tcPr marL="77802" marR="77802"/>
                </a:tc>
                <a:tc>
                  <a:txBody>
                    <a:bodyPr/>
                    <a:lstStyle/>
                    <a:p>
                      <a:r>
                        <a:rPr lang="en-IN" dirty="0"/>
                        <a:t>1.28</a:t>
                      </a:r>
                    </a:p>
                  </a:txBody>
                  <a:tcPr marL="77802" marR="77802"/>
                </a:tc>
                <a:extLst>
                  <a:ext uri="{0D108BD9-81ED-4DB2-BD59-A6C34878D82A}">
                    <a16:rowId xmlns:a16="http://schemas.microsoft.com/office/drawing/2014/main" val="10001"/>
                  </a:ext>
                </a:extLst>
              </a:tr>
              <a:tr h="370840">
                <a:tc>
                  <a:txBody>
                    <a:bodyPr/>
                    <a:lstStyle/>
                    <a:p>
                      <a:r>
                        <a:rPr lang="en-IN" dirty="0"/>
                        <a:t>90%</a:t>
                      </a:r>
                    </a:p>
                  </a:txBody>
                  <a:tcPr marL="77802" marR="77802"/>
                </a:tc>
                <a:tc>
                  <a:txBody>
                    <a:bodyPr/>
                    <a:lstStyle/>
                    <a:p>
                      <a:r>
                        <a:rPr lang="en-IN" dirty="0"/>
                        <a:t>0.9</a:t>
                      </a:r>
                    </a:p>
                  </a:txBody>
                  <a:tcPr marL="77802" marR="77802"/>
                </a:tc>
                <a:tc>
                  <a:txBody>
                    <a:bodyPr/>
                    <a:lstStyle/>
                    <a:p>
                      <a:r>
                        <a:rPr lang="en-IN" dirty="0"/>
                        <a:t>0.1</a:t>
                      </a:r>
                    </a:p>
                  </a:txBody>
                  <a:tcPr marL="77802" marR="77802"/>
                </a:tc>
                <a:tc>
                  <a:txBody>
                    <a:bodyPr/>
                    <a:lstStyle/>
                    <a:p>
                      <a:r>
                        <a:rPr lang="en-IN" dirty="0"/>
                        <a:t>1.645</a:t>
                      </a:r>
                    </a:p>
                  </a:txBody>
                  <a:tcPr marL="77802" marR="77802"/>
                </a:tc>
                <a:extLst>
                  <a:ext uri="{0D108BD9-81ED-4DB2-BD59-A6C34878D82A}">
                    <a16:rowId xmlns:a16="http://schemas.microsoft.com/office/drawing/2014/main" val="10002"/>
                  </a:ext>
                </a:extLst>
              </a:tr>
              <a:tr h="370840">
                <a:tc>
                  <a:txBody>
                    <a:bodyPr/>
                    <a:lstStyle/>
                    <a:p>
                      <a:r>
                        <a:rPr lang="en-IN" dirty="0"/>
                        <a:t>95%</a:t>
                      </a:r>
                    </a:p>
                  </a:txBody>
                  <a:tcPr marL="77802" marR="77802"/>
                </a:tc>
                <a:tc>
                  <a:txBody>
                    <a:bodyPr/>
                    <a:lstStyle/>
                    <a:p>
                      <a:r>
                        <a:rPr lang="en-IN" dirty="0"/>
                        <a:t>0.95</a:t>
                      </a:r>
                    </a:p>
                  </a:txBody>
                  <a:tcPr marL="77802" marR="77802"/>
                </a:tc>
                <a:tc>
                  <a:txBody>
                    <a:bodyPr/>
                    <a:lstStyle/>
                    <a:p>
                      <a:r>
                        <a:rPr lang="en-IN" dirty="0"/>
                        <a:t>0.05</a:t>
                      </a:r>
                    </a:p>
                  </a:txBody>
                  <a:tcPr marL="77802" marR="77802"/>
                </a:tc>
                <a:tc>
                  <a:txBody>
                    <a:bodyPr/>
                    <a:lstStyle/>
                    <a:p>
                      <a:r>
                        <a:rPr lang="en-IN" dirty="0"/>
                        <a:t>1.96</a:t>
                      </a:r>
                    </a:p>
                  </a:txBody>
                  <a:tcPr marL="77802" marR="77802"/>
                </a:tc>
                <a:extLst>
                  <a:ext uri="{0D108BD9-81ED-4DB2-BD59-A6C34878D82A}">
                    <a16:rowId xmlns:a16="http://schemas.microsoft.com/office/drawing/2014/main" val="10003"/>
                  </a:ext>
                </a:extLst>
              </a:tr>
              <a:tr h="370840">
                <a:tc>
                  <a:txBody>
                    <a:bodyPr/>
                    <a:lstStyle/>
                    <a:p>
                      <a:r>
                        <a:rPr lang="en-IN" dirty="0"/>
                        <a:t>98%</a:t>
                      </a:r>
                    </a:p>
                  </a:txBody>
                  <a:tcPr marL="77802" marR="77802"/>
                </a:tc>
                <a:tc>
                  <a:txBody>
                    <a:bodyPr/>
                    <a:lstStyle/>
                    <a:p>
                      <a:r>
                        <a:rPr lang="en-IN" dirty="0"/>
                        <a:t>0.98</a:t>
                      </a:r>
                    </a:p>
                  </a:txBody>
                  <a:tcPr marL="77802" marR="77802"/>
                </a:tc>
                <a:tc>
                  <a:txBody>
                    <a:bodyPr/>
                    <a:lstStyle/>
                    <a:p>
                      <a:r>
                        <a:rPr lang="en-IN" dirty="0"/>
                        <a:t>0.02</a:t>
                      </a:r>
                    </a:p>
                  </a:txBody>
                  <a:tcPr marL="77802" marR="77802"/>
                </a:tc>
                <a:tc>
                  <a:txBody>
                    <a:bodyPr/>
                    <a:lstStyle/>
                    <a:p>
                      <a:r>
                        <a:rPr lang="en-IN" dirty="0"/>
                        <a:t>2.33</a:t>
                      </a:r>
                    </a:p>
                  </a:txBody>
                  <a:tcPr marL="77802" marR="77802"/>
                </a:tc>
                <a:extLst>
                  <a:ext uri="{0D108BD9-81ED-4DB2-BD59-A6C34878D82A}">
                    <a16:rowId xmlns:a16="http://schemas.microsoft.com/office/drawing/2014/main" val="10004"/>
                  </a:ext>
                </a:extLst>
              </a:tr>
              <a:tr h="370840">
                <a:tc>
                  <a:txBody>
                    <a:bodyPr/>
                    <a:lstStyle/>
                    <a:p>
                      <a:r>
                        <a:rPr lang="en-IN" dirty="0"/>
                        <a:t>99%</a:t>
                      </a:r>
                    </a:p>
                  </a:txBody>
                  <a:tcPr marL="77802" marR="77802"/>
                </a:tc>
                <a:tc>
                  <a:txBody>
                    <a:bodyPr/>
                    <a:lstStyle/>
                    <a:p>
                      <a:r>
                        <a:rPr lang="en-IN" dirty="0"/>
                        <a:t>0.99</a:t>
                      </a:r>
                    </a:p>
                  </a:txBody>
                  <a:tcPr marL="77802" marR="77802"/>
                </a:tc>
                <a:tc>
                  <a:txBody>
                    <a:bodyPr/>
                    <a:lstStyle/>
                    <a:p>
                      <a:r>
                        <a:rPr lang="en-IN" dirty="0"/>
                        <a:t>0.01</a:t>
                      </a:r>
                    </a:p>
                  </a:txBody>
                  <a:tcPr marL="77802" marR="77802"/>
                </a:tc>
                <a:tc>
                  <a:txBody>
                    <a:bodyPr/>
                    <a:lstStyle/>
                    <a:p>
                      <a:r>
                        <a:rPr lang="en-IN" dirty="0"/>
                        <a:t>2.58</a:t>
                      </a:r>
                    </a:p>
                  </a:txBody>
                  <a:tcPr marL="77802" marR="77802"/>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701846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9.1 ( Kothari)</a:t>
            </a:r>
            <a:br>
              <a:rPr lang="en-IN" dirty="0"/>
            </a:br>
            <a:endParaRPr lang="en-IN" dirty="0"/>
          </a:p>
        </p:txBody>
      </p:sp>
      <p:sp>
        <p:nvSpPr>
          <p:cNvPr id="3" name="Content Placeholder 2"/>
          <p:cNvSpPr>
            <a:spLocks noGrp="1"/>
          </p:cNvSpPr>
          <p:nvPr>
            <p:ph idx="1"/>
          </p:nvPr>
        </p:nvSpPr>
        <p:spPr/>
        <p:txBody>
          <a:bodyPr/>
          <a:lstStyle/>
          <a:p>
            <a:r>
              <a:rPr lang="en-IN" dirty="0"/>
              <a:t>A sample of 11 circuits from a large normal population has a mean resistance of 2.20 ohms. We know from past testing that the population standard deviation is 0.35 ohms. Determine a 95% confidence interval for the true mean resistance of the population. </a:t>
            </a:r>
          </a:p>
          <a:p>
            <a:endParaRPr lang="en-IN" dirty="0"/>
          </a:p>
          <a:p>
            <a:r>
              <a:rPr lang="en-IN" dirty="0"/>
              <a:t>Caution: Even though n &lt; 11 , but population’s standard deviation is given.</a:t>
            </a:r>
          </a:p>
          <a:p>
            <a:endParaRPr lang="en-IN" dirty="0"/>
          </a:p>
        </p:txBody>
      </p:sp>
    </p:spTree>
    <p:extLst>
      <p:ext uri="{BB962C8B-B14F-4D97-AF65-F5344CB8AC3E}">
        <p14:creationId xmlns:p14="http://schemas.microsoft.com/office/powerpoint/2010/main" val="78105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9.2 ( Kothari)</a:t>
            </a:r>
          </a:p>
        </p:txBody>
      </p:sp>
      <p:sp>
        <p:nvSpPr>
          <p:cNvPr id="3" name="Content Placeholder 2"/>
          <p:cNvSpPr>
            <a:spLocks noGrp="1"/>
          </p:cNvSpPr>
          <p:nvPr>
            <p:ph idx="1"/>
          </p:nvPr>
        </p:nvSpPr>
        <p:spPr/>
        <p:txBody>
          <a:bodyPr/>
          <a:lstStyle/>
          <a:p>
            <a:r>
              <a:rPr lang="en-IN" dirty="0"/>
              <a:t>A sample of 11 circuits from a large normal population has  a mean resistance of 2.20 ohms. Population standard deviation is not known. Sample standard deviation ( s</a:t>
            </a:r>
            <a:r>
              <a:rPr lang="en-IN" sz="1800" dirty="0"/>
              <a:t>1 </a:t>
            </a:r>
            <a:r>
              <a:rPr lang="en-IN" dirty="0"/>
              <a:t>)</a:t>
            </a:r>
            <a:r>
              <a:rPr lang="en-IN" sz="1800" dirty="0"/>
              <a:t> </a:t>
            </a:r>
            <a:r>
              <a:rPr lang="en-IN" dirty="0"/>
              <a:t>is 0.35 ohms. Determine a 95% confidence interval for the true mean resistance of the population.</a:t>
            </a:r>
          </a:p>
        </p:txBody>
      </p:sp>
    </p:spTree>
    <p:extLst>
      <p:ext uri="{BB962C8B-B14F-4D97-AF65-F5344CB8AC3E}">
        <p14:creationId xmlns:p14="http://schemas.microsoft.com/office/powerpoint/2010/main" val="3626503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Example 9.9 ( Kothari)</a:t>
            </a:r>
          </a:p>
        </p:txBody>
      </p:sp>
      <p:sp>
        <p:nvSpPr>
          <p:cNvPr id="3" name="Content Placeholder 2"/>
          <p:cNvSpPr>
            <a:spLocks noGrp="1"/>
          </p:cNvSpPr>
          <p:nvPr>
            <p:ph idx="1"/>
          </p:nvPr>
        </p:nvSpPr>
        <p:spPr/>
        <p:txBody>
          <a:bodyPr/>
          <a:lstStyle/>
          <a:p>
            <a:r>
              <a:rPr lang="en-IN" dirty="0"/>
              <a:t>From a random sample of 36 New Delhi civil service personnel, the mean age and the sample standard deviation were found to be 40 years and 4.5 years respectively. Construct a 95% confidence interval for the mean age of civil servants in New Delhi. </a:t>
            </a:r>
          </a:p>
        </p:txBody>
      </p:sp>
    </p:spTree>
    <p:extLst>
      <p:ext uri="{BB962C8B-B14F-4D97-AF65-F5344CB8AC3E}">
        <p14:creationId xmlns:p14="http://schemas.microsoft.com/office/powerpoint/2010/main" val="25364423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Banded</Template>
  <TotalTime>38</TotalTime>
  <Words>2203</Words>
  <Application>Microsoft Office PowerPoint</Application>
  <PresentationFormat>Widescreen</PresentationFormat>
  <Paragraphs>265</Paragraphs>
  <Slides>43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Cambria Math</vt:lpstr>
      <vt:lpstr>Corbel</vt:lpstr>
      <vt:lpstr>Symbol</vt:lpstr>
      <vt:lpstr>Wingdings</vt:lpstr>
      <vt:lpstr>Banded</vt:lpstr>
      <vt:lpstr>Research Methodology</vt:lpstr>
      <vt:lpstr>Normal Distribution</vt:lpstr>
      <vt:lpstr>90%, 95%, 99%</vt:lpstr>
      <vt:lpstr>Standard normal distribution</vt:lpstr>
      <vt:lpstr>Interval Estimation</vt:lpstr>
      <vt:lpstr>Critical Values for some commonly used levels</vt:lpstr>
      <vt:lpstr>Example 9.1 ( Kothari) </vt:lpstr>
      <vt:lpstr>Example 9.2 ( Kothari)</vt:lpstr>
      <vt:lpstr>Example 9.9 ( Kothari)</vt:lpstr>
      <vt:lpstr>PowerPoint Presentation</vt:lpstr>
      <vt:lpstr>Formulae</vt:lpstr>
      <vt:lpstr>z-tests require one of two conditions: either the population is normally distributed with a known variance, or the sample size is large.</vt:lpstr>
      <vt:lpstr>A professor is marking the  test out of 60. Here are the results: </vt:lpstr>
      <vt:lpstr>PowerPoint Presentation</vt:lpstr>
      <vt:lpstr>A professor is marking the  test out of 60. Here are the results: </vt:lpstr>
      <vt:lpstr>PowerPoint Presentation</vt:lpstr>
      <vt:lpstr>Example 9.1 </vt:lpstr>
      <vt:lpstr>PowerPoint Presentation</vt:lpstr>
      <vt:lpstr>Example 9.11 ( Kothari)</vt:lpstr>
      <vt:lpstr>Testing of Hypothesis</vt:lpstr>
      <vt:lpstr>Example 10.5 ( Kothari)</vt:lpstr>
      <vt:lpstr>Example 10.6( Kothari)</vt:lpstr>
      <vt:lpstr>A professor is marking the  test out of 60. Here are the results: </vt:lpstr>
      <vt:lpstr>Example 9.1 </vt:lpstr>
      <vt:lpstr>PowerPoint Presentation</vt:lpstr>
      <vt:lpstr>PowerPoint Presentation</vt:lpstr>
      <vt:lpstr>Z-Test</vt:lpstr>
      <vt:lpstr>Z -test</vt:lpstr>
      <vt:lpstr>Example 1: Z-value of 1.96</vt:lpstr>
      <vt:lpstr>Example 2: Z-value of 2.58</vt:lpstr>
      <vt:lpstr>Example 3: Z-value of 1.28</vt:lpstr>
      <vt:lpstr>Example 4: Z-value of 0</vt:lpstr>
      <vt:lpstr>Example 5: Z-value of -2.33</vt:lpstr>
      <vt:lpstr>t-test</vt:lpstr>
      <vt:lpstr>Example 9.1 ( Kothari) </vt:lpstr>
      <vt:lpstr>Example 9.2 ( Kothari)</vt:lpstr>
      <vt:lpstr>Example 9.9 ( Kothari)</vt:lpstr>
      <vt:lpstr>Example 9.11 ( Kothari)</vt:lpstr>
      <vt:lpstr>Testing of Hypothesis</vt:lpstr>
      <vt:lpstr>Example 10.5 ( Kothari)</vt:lpstr>
      <vt:lpstr>Example 10.6( Kothari)</vt:lpstr>
      <vt:lpstr>Example: Suppose that a researcher wished to learn if a particular chemical is toxic to a certain species of beetle. She believes that the chemical might interfere with the beetle’s reproduction. She obtained beetles and divided them into two groups. She then fed one group of beetles with the chemical and used the second group as a control. After 2 weeks, she counted the number of eggs produced by each beetle in each group. The mean egg count for each group of beetles is below. </vt:lpstr>
      <vt:lpstr>Conclusion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Dinesh Ganotra</dc:creator>
  <cp:lastModifiedBy>Dinesh Ganotra</cp:lastModifiedBy>
  <cp:revision>15</cp:revision>
  <dcterms:created xsi:type="dcterms:W3CDTF">2017-09-04T04:06:54Z</dcterms:created>
  <dcterms:modified xsi:type="dcterms:W3CDTF">2025-01-27T06:45:37Z</dcterms:modified>
</cp:coreProperties>
</file>