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93" r:id="rId3"/>
    <p:sldId id="268" r:id="rId4"/>
    <p:sldId id="298" r:id="rId5"/>
    <p:sldId id="261" r:id="rId6"/>
    <p:sldId id="29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38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7E0D40-73B4-403C-AC98-2FD7E3F79B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B54E3F4-41D9-43FD-A5CD-874EA5D8CA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00A09E-4A8B-4FBA-87B6-A55FF2CB68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2DD8C-1504-4E1C-BE3D-F9845AC12E9F}" type="datetimeFigureOut">
              <a:rPr lang="en-IN" smtClean="0"/>
              <a:t>28-02-2025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2FBC09-7991-48DD-A776-2FD259986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144CD3-7F27-48A4-A290-8165F622E3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25968-D0C3-4977-B40A-50BDC4A78B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6807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35DC66-2D75-4D22-8606-DAC2C7F54C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27DAC5-FF06-4425-8D81-BE602CD430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9EC8BB-87A8-4794-9CAB-F583D78C5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2DD8C-1504-4E1C-BE3D-F9845AC12E9F}" type="datetimeFigureOut">
              <a:rPr lang="en-IN" smtClean="0"/>
              <a:t>28-02-2025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377D01-AD26-4789-9CB5-7835D5CAA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0686DE-C883-4125-BE80-8C2ABA078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25968-D0C3-4977-B40A-50BDC4A78B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70378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0FB824F-255E-49A1-8D55-926F11153C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566F59-AC67-4DAD-BAFD-07B70B647B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560298-29CC-49AA-937A-BDA65E8271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2DD8C-1504-4E1C-BE3D-F9845AC12E9F}" type="datetimeFigureOut">
              <a:rPr lang="en-IN" smtClean="0"/>
              <a:t>28-02-2025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9455C0-0873-4F1D-815E-46E64CB5C1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9BC5D6-44CE-472A-8C6C-FE8D62C87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25968-D0C3-4977-B40A-50BDC4A78B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93940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A7E8DF-6689-4661-8783-C01C9C0413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B033FB-BA01-48CD-830C-1F5E48AE6A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AE2310-F505-42BA-AF15-DEC0A503F9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2DD8C-1504-4E1C-BE3D-F9845AC12E9F}" type="datetimeFigureOut">
              <a:rPr lang="en-IN" smtClean="0"/>
              <a:t>28-02-2025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966CE5-1476-4C90-BE65-D1FDE22D99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1F111E-C960-468A-8769-E0FD139A36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25968-D0C3-4977-B40A-50BDC4A78B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7004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613CBA-A29E-4BC2-AFDA-810A08C5C5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38DDF4-8A2E-4BD7-B072-60D0BD905A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8F416D-9D77-4943-9F0F-5F37A89E21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2DD8C-1504-4E1C-BE3D-F9845AC12E9F}" type="datetimeFigureOut">
              <a:rPr lang="en-IN" smtClean="0"/>
              <a:t>28-02-2025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B12C70-1F56-4502-B42C-8ED33832C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BF79FF-9C8F-41BA-A8E5-5D92128E4F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25968-D0C3-4977-B40A-50BDC4A78B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64633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DDBD36-45C6-4869-A8C4-A3F13A73E9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12D087-328C-465F-A954-09DEFAEB50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125906-2D74-4E78-9F8D-418A007D92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D2E3EF-4188-4163-B3B3-34D0F815C8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2DD8C-1504-4E1C-BE3D-F9845AC12E9F}" type="datetimeFigureOut">
              <a:rPr lang="en-IN" smtClean="0"/>
              <a:t>28-02-2025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9CE144-D7F4-4328-AAF6-C3BCB257D9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4350DF-9DE4-4383-BB14-ACB1D11726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25968-D0C3-4977-B40A-50BDC4A78B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12348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82F13-4048-495B-B279-FDA5F96253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6A5BC0-FF37-4DFB-8A8E-936B31D652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3DBDC1-C870-4EE6-B5A4-7FAC08C1F4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CF777A4-8BFE-4BA8-ADC4-1429FA6774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F00E9DF-1562-421A-BBE2-FB9E967269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0C7014B-C4BB-4CB6-9154-E4C77BD745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2DD8C-1504-4E1C-BE3D-F9845AC12E9F}" type="datetimeFigureOut">
              <a:rPr lang="en-IN" smtClean="0"/>
              <a:t>28-02-2025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AFE493B-98C3-4BFB-B92C-2A991B25E2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099144D-5604-465E-9A31-17EF509C9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25968-D0C3-4977-B40A-50BDC4A78B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06005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9BB91C-F401-4F87-A8B1-885CDFCAD5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5458E1D-DA2F-4CFC-9951-C57B6C04D9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2DD8C-1504-4E1C-BE3D-F9845AC12E9F}" type="datetimeFigureOut">
              <a:rPr lang="en-IN" smtClean="0"/>
              <a:t>28-02-2025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CA8A70D-0D02-4099-B900-9CA10F7EC6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842E05-01FE-4093-82A3-52A6C4BB0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25968-D0C3-4977-B40A-50BDC4A78B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52169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484024A-C8DE-4912-8092-D45F90CE4D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2DD8C-1504-4E1C-BE3D-F9845AC12E9F}" type="datetimeFigureOut">
              <a:rPr lang="en-IN" smtClean="0"/>
              <a:t>28-02-2025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4361F7D-F970-4CFA-806D-56CF5A7B6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3E8F5E-EE01-4DC6-B083-70B16C899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25968-D0C3-4977-B40A-50BDC4A78B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97237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98C8AE-7AC9-4683-B8A3-125E32B7D0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8F3313-6867-4DDA-AB74-156B09DE5E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ABC49A-CFB4-4355-9B44-1D6FDD6E3F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189136-355D-4794-B3D4-D2CB28334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2DD8C-1504-4E1C-BE3D-F9845AC12E9F}" type="datetimeFigureOut">
              <a:rPr lang="en-IN" smtClean="0"/>
              <a:t>28-02-2025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8A113F-A15A-4D2E-9FF9-86B8CA21A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BD74DE-2AFE-4C11-BCC4-A7C961045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25968-D0C3-4977-B40A-50BDC4A78B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22813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E06BAD-AE67-4948-B74F-A55E056C69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1614059-7538-4E92-B5FA-BBDE0B5A7F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E29B32-FDD1-469B-AED9-11DDDE8968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8E06C7-44D4-4706-89C7-92DD29B03E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2DD8C-1504-4E1C-BE3D-F9845AC12E9F}" type="datetimeFigureOut">
              <a:rPr lang="en-IN" smtClean="0"/>
              <a:t>28-02-2025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2099E2-0003-4401-8976-3CA145C0C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8A4F11-1F64-4467-992C-20780BF785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25968-D0C3-4977-B40A-50BDC4A78B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2581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ED30D2C-E985-4964-B2D3-AAEE435680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FE338D-EFBB-493E-B368-ADD0E3BC5D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B8366-BA6E-4C2A-87B7-F20F2CA784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A2DD8C-1504-4E1C-BE3D-F9845AC12E9F}" type="datetimeFigureOut">
              <a:rPr lang="en-IN" smtClean="0"/>
              <a:t>28-02-2025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F3B44F-CD2D-4BAD-9409-83B15382AE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AF0F81-885C-4DD0-A26C-99DB61829E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D25968-D0C3-4977-B40A-50BDC4A78B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21633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academo.org/demos/gaussian-distribution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>
              <a:xfrm>
                <a:off x="838199" y="365125"/>
                <a:ext cx="9716589" cy="1325563"/>
              </a:xfrm>
            </p:spPr>
            <p:txBody>
              <a:bodyPr>
                <a:normAutofit/>
              </a:bodyPr>
              <a:lstStyle/>
              <a:p>
                <a:r>
                  <a:rPr lang="en-IN" dirty="0"/>
                  <a:t>Gaussian/Normal Distribution   </a:t>
                </a:r>
                <a14:m>
                  <m:oMath xmlns:m="http://schemas.openxmlformats.org/officeDocument/2006/math">
                    <m:r>
                      <a:rPr lang="en-IN" b="0" i="1" smtClean="0">
                        <a:latin typeface="Cambria Math" panose="02040503050406030204" pitchFamily="18" charset="0"/>
                      </a:rPr>
                      <m:t>𝑁</m:t>
                    </m:r>
                    <m:d>
                      <m:d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IN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  <m:r>
                          <a:rPr lang="en-IN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en-IN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</m:d>
                  </m:oMath>
                </a14:m>
                <a:endParaRPr lang="en-IN"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838199" y="365125"/>
                <a:ext cx="9716589" cy="1325563"/>
              </a:xfrm>
              <a:blipFill>
                <a:blip r:embed="rId2"/>
                <a:stretch>
                  <a:fillRect l="-2509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itle 1"/>
          <p:cNvSpPr txBox="1">
            <a:spLocks/>
          </p:cNvSpPr>
          <p:nvPr/>
        </p:nvSpPr>
        <p:spPr>
          <a:xfrm>
            <a:off x="687977" y="5186946"/>
            <a:ext cx="953588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IN" dirty="0">
                <a:solidFill>
                  <a:schemeClr val="accent1">
                    <a:lumMod val="50000"/>
                  </a:schemeClr>
                </a:solidFill>
              </a:rPr>
              <a:t>Standard Normal Distribution     N(0,1)</a:t>
            </a:r>
          </a:p>
        </p:txBody>
      </p:sp>
      <p:pic>
        <p:nvPicPr>
          <p:cNvPr id="1026" name="Picture 2" descr="Normal distribution - Wikipedia">
            <a:extLst>
              <a:ext uri="{FF2B5EF4-FFF2-40B4-BE49-F238E27FC236}">
                <a16:creationId xmlns:a16="http://schemas.microsoft.com/office/drawing/2014/main" id="{10501793-0C5A-4EBB-BFF6-9F3BF544C4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6315" y="1304761"/>
            <a:ext cx="6677817" cy="426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88448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BEB52E-48EA-471B-A142-9EE0EEEC2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Interactive website session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307D6F-D82B-4B10-82F3-051A09ECC8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74859"/>
            <a:ext cx="10515600" cy="166651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IN" sz="3600" dirty="0">
                <a:hlinkClick r:id="rId2"/>
              </a:rPr>
              <a:t>https://academo.org/demos/gaussian-distribution/</a:t>
            </a:r>
            <a:endParaRPr lang="en-IN" sz="3600" dirty="0"/>
          </a:p>
        </p:txBody>
      </p:sp>
    </p:spTree>
    <p:extLst>
      <p:ext uri="{BB962C8B-B14F-4D97-AF65-F5344CB8AC3E}">
        <p14:creationId xmlns:p14="http://schemas.microsoft.com/office/powerpoint/2010/main" val="33815393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Standard normal distribution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935479" y="2949428"/>
                <a:ext cx="6607629" cy="1191039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IN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IN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IN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  <m:rad>
                            <m:radPr>
                              <m:degHide m:val="on"/>
                              <m:ctrlPr>
                                <a:rPr lang="en-IN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IN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IN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</m:e>
                          </m:rad>
                        </m:den>
                      </m:f>
                      <m:sSup>
                        <m:sSupPr>
                          <m:ctrlPr>
                            <a:rPr lang="en-IN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IN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IN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IN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sSup>
                                <m:sSupPr>
                                  <m:ctrlPr>
                                    <a:rPr lang="en-IN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IN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𝜎</m:t>
                                  </m:r>
                                </m:e>
                                <m:sup>
                                  <m:r>
                                    <a:rPr lang="en-IN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  <m:sSup>
                            <m:sSupPr>
                              <m:ctrlPr>
                                <a:rPr lang="en-IN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IN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IN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IN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IN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</m:d>
                            </m:e>
                            <m:sup>
                              <m:r>
                                <a:rPr lang="en-IN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sup>
                      </m:sSup>
                    </m:oMath>
                  </m:oMathPara>
                </a14:m>
                <a:endParaRPr lang="en-IN" b="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n-IN" b="0" i="1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935479" y="2949428"/>
                <a:ext cx="6607629" cy="1191039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531937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CC5F91-D722-7777-14F6-2D172DD5AF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D6D9D539-3185-B7E2-FE58-802C7CB801CB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N" i="1">
                          <a:latin typeface="Cambria Math" panose="02040503050406030204" pitchFamily="18" charset="0"/>
                        </a:rPr>
                        <m:t>𝒁</m:t>
                      </m:r>
                      <m:r>
                        <a:rPr lang="en-IN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IN" b="1" i="1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IN" b="1" i="1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IN" b="1" i="1">
                          <a:latin typeface="Cambria Math" panose="02040503050406030204" pitchFamily="18" charset="0"/>
                        </a:rPr>
                        <m:t>𝟕𝟓𝟑𝟗</m:t>
                      </m:r>
                    </m:oMath>
                  </m:oMathPara>
                </a14:m>
                <a:br>
                  <a:rPr lang="en-IN" dirty="0"/>
                </a:br>
                <a:endParaRPr lang="en-IN"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D6FA558-C708-FAF5-D3F1-F002A642503C}"/>
              </a:ext>
            </a:extLst>
          </p:cNvPr>
          <p:cNvCxnSpPr/>
          <p:nvPr/>
        </p:nvCxnSpPr>
        <p:spPr>
          <a:xfrm flipV="1">
            <a:off x="2084231" y="4288665"/>
            <a:ext cx="8023538" cy="901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reeform 7">
            <a:extLst>
              <a:ext uri="{FF2B5EF4-FFF2-40B4-BE49-F238E27FC236}">
                <a16:creationId xmlns:a16="http://schemas.microsoft.com/office/drawing/2014/main" id="{A293F353-0B47-B92B-FFCD-6D8838C94A67}"/>
              </a:ext>
            </a:extLst>
          </p:cNvPr>
          <p:cNvSpPr/>
          <p:nvPr/>
        </p:nvSpPr>
        <p:spPr>
          <a:xfrm>
            <a:off x="2099256" y="2240924"/>
            <a:ext cx="7907629" cy="1841679"/>
          </a:xfrm>
          <a:custGeom>
            <a:avLst/>
            <a:gdLst>
              <a:gd name="connsiteX0" fmla="*/ 0 w 7907629"/>
              <a:gd name="connsiteY0" fmla="*/ 1841679 h 1841679"/>
              <a:gd name="connsiteX1" fmla="*/ 1184857 w 7907629"/>
              <a:gd name="connsiteY1" fmla="*/ 1506828 h 1841679"/>
              <a:gd name="connsiteX2" fmla="*/ 3940936 w 7907629"/>
              <a:gd name="connsiteY2" fmla="*/ 0 h 1841679"/>
              <a:gd name="connsiteX3" fmla="*/ 6568226 w 7907629"/>
              <a:gd name="connsiteY3" fmla="*/ 1506828 h 1841679"/>
              <a:gd name="connsiteX4" fmla="*/ 7907629 w 7907629"/>
              <a:gd name="connsiteY4" fmla="*/ 1777284 h 1841679"/>
              <a:gd name="connsiteX5" fmla="*/ 7907629 w 7907629"/>
              <a:gd name="connsiteY5" fmla="*/ 1777284 h 18416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07629" h="1841679">
                <a:moveTo>
                  <a:pt x="0" y="1841679"/>
                </a:moveTo>
                <a:cubicBezTo>
                  <a:pt x="264017" y="1827726"/>
                  <a:pt x="528034" y="1813774"/>
                  <a:pt x="1184857" y="1506828"/>
                </a:cubicBezTo>
                <a:cubicBezTo>
                  <a:pt x="1841680" y="1199882"/>
                  <a:pt x="3043708" y="0"/>
                  <a:pt x="3940936" y="0"/>
                </a:cubicBezTo>
                <a:cubicBezTo>
                  <a:pt x="4838164" y="0"/>
                  <a:pt x="5907111" y="1210614"/>
                  <a:pt x="6568226" y="1506828"/>
                </a:cubicBezTo>
                <a:cubicBezTo>
                  <a:pt x="7229341" y="1803042"/>
                  <a:pt x="7907629" y="1777284"/>
                  <a:pt x="7907629" y="1777284"/>
                </a:cubicBezTo>
                <a:lnTo>
                  <a:pt x="7907629" y="1777284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A976275-5EBD-49E8-F943-B8113D2F398F}"/>
              </a:ext>
            </a:extLst>
          </p:cNvPr>
          <p:cNvSpPr txBox="1"/>
          <p:nvPr/>
        </p:nvSpPr>
        <p:spPr>
          <a:xfrm>
            <a:off x="8306873" y="4662152"/>
            <a:ext cx="10947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1.645</a:t>
            </a:r>
          </a:p>
          <a:p>
            <a:r>
              <a:rPr lang="en-IN" dirty="0">
                <a:sym typeface="Symbol" panose="05050102010706020507" pitchFamily="18" charset="2"/>
              </a:rPr>
              <a:t>=0.05</a:t>
            </a:r>
            <a:endParaRPr lang="en-IN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C381AD9-04A7-5DA2-205E-CFCFC260E1CA}"/>
              </a:ext>
            </a:extLst>
          </p:cNvPr>
          <p:cNvCxnSpPr>
            <a:stCxn id="8" idx="3"/>
          </p:cNvCxnSpPr>
          <p:nvPr/>
        </p:nvCxnSpPr>
        <p:spPr>
          <a:xfrm>
            <a:off x="8667482" y="3747752"/>
            <a:ext cx="0" cy="6310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75BE867B-8E83-35D0-0953-BB304A28C3EB}"/>
              </a:ext>
            </a:extLst>
          </p:cNvPr>
          <p:cNvSpPr txBox="1"/>
          <p:nvPr/>
        </p:nvSpPr>
        <p:spPr>
          <a:xfrm>
            <a:off x="9581881" y="4378817"/>
            <a:ext cx="9916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2.7539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CBA7A755-9100-8BD8-855B-14CCDC4AF0B5}"/>
              </a:ext>
            </a:extLst>
          </p:cNvPr>
          <p:cNvCxnSpPr/>
          <p:nvPr/>
        </p:nvCxnSpPr>
        <p:spPr>
          <a:xfrm>
            <a:off x="9760040" y="3657600"/>
            <a:ext cx="0" cy="6310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0264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00062"/>
            <a:ext cx="4210318" cy="1325563"/>
          </a:xfrm>
        </p:spPr>
        <p:txBody>
          <a:bodyPr/>
          <a:lstStyle/>
          <a:p>
            <a:r>
              <a:rPr lang="en-IN" dirty="0"/>
              <a:t>Null Hypothesis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975797" y="500062"/>
            <a:ext cx="5226676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Segoe UI" panose="020B0502040204020203" pitchFamily="34" charset="0"/>
              </a:defRPr>
            </a:lvl1pPr>
          </a:lstStyle>
          <a:p>
            <a:r>
              <a:rPr lang="en-IN" dirty="0"/>
              <a:t>Alternate Hypothesis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439435" y="1700904"/>
                <a:ext cx="2691686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IN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1 </m:t>
                          </m:r>
                        </m:sub>
                      </m:sSub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: </m:t>
                      </m:r>
                      <m:r>
                        <a:rPr lang="en-IN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en-IN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≠</m:t>
                      </m:r>
                      <m:sSub>
                        <m:sSubPr>
                          <m:ctrlPr>
                            <a:rPr lang="en-IN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N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</m:e>
                        <m:sub>
                          <m:r>
                            <a:rPr lang="en-IN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IN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39435" y="1700904"/>
                <a:ext cx="2691686" cy="276999"/>
              </a:xfrm>
              <a:prstGeom prst="rect">
                <a:avLst/>
              </a:prstGeom>
              <a:blipFill>
                <a:blip r:embed="rId2"/>
                <a:stretch>
                  <a:fillRect b="-24444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520684" y="1687125"/>
                <a:ext cx="1558345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IN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0 </m:t>
                          </m:r>
                        </m:sub>
                      </m:sSub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: </m:t>
                      </m:r>
                      <m:r>
                        <a:rPr lang="en-IN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en-IN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IN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N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</m:e>
                        <m:sub>
                          <m:r>
                            <a:rPr lang="en-IN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IN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0684" y="1687125"/>
                <a:ext cx="1558345" cy="276999"/>
              </a:xfrm>
              <a:prstGeom prst="rect">
                <a:avLst/>
              </a:prstGeom>
              <a:blipFill>
                <a:blip r:embed="rId3"/>
                <a:stretch>
                  <a:fillRect b="-22222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54946" y="2383813"/>
            <a:ext cx="6034189" cy="4231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27315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CE91D-4037-7375-49E6-32704227CC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Gaussian Distribution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E5AA05-839E-7E9F-D759-E662A6958E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gravitational acceleration on Earth is constant at all locations.</a:t>
            </a:r>
          </a:p>
          <a:p>
            <a:r>
              <a:rPr lang="en-US" dirty="0"/>
              <a:t>The pH level of pure water remains 7 under standard conditions. </a:t>
            </a:r>
          </a:p>
          <a:p>
            <a:r>
              <a:rPr lang="en-US" dirty="0"/>
              <a:t>The heart rate of a resting adult human remains stable over time.</a:t>
            </a:r>
          </a:p>
          <a:p>
            <a:r>
              <a:rPr lang="en-US" dirty="0"/>
              <a:t> The body temperature of a healthy human remains at 37°C.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0129670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4727</TotalTime>
  <Words>111</Words>
  <Application>Microsoft Office PowerPoint</Application>
  <PresentationFormat>Widescreen</PresentationFormat>
  <Paragraphs>19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Cambria Math</vt:lpstr>
      <vt:lpstr>Symbol</vt:lpstr>
      <vt:lpstr>Office Theme</vt:lpstr>
      <vt:lpstr>Gaussian/Normal Distribution   N(μ,σ)</vt:lpstr>
      <vt:lpstr>Interactive website session</vt:lpstr>
      <vt:lpstr>Standard normal distribution</vt:lpstr>
      <vt:lpstr>Z=2.7539 </vt:lpstr>
      <vt:lpstr>Null Hypothesis</vt:lpstr>
      <vt:lpstr>Gaussian Distribution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Gaussian/Normal Distribution</dc:title>
  <dc:creator>Dinesh Ganotra</dc:creator>
  <cp:lastModifiedBy>Dinesh Ganotra</cp:lastModifiedBy>
  <cp:revision>25</cp:revision>
  <dcterms:created xsi:type="dcterms:W3CDTF">2020-09-13T06:07:51Z</dcterms:created>
  <dcterms:modified xsi:type="dcterms:W3CDTF">2025-03-01T08:11:13Z</dcterms:modified>
</cp:coreProperties>
</file>