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72" r:id="rId7"/>
    <p:sldId id="273" r:id="rId8"/>
    <p:sldId id="274" r:id="rId9"/>
    <p:sldId id="269" r:id="rId10"/>
    <p:sldId id="270" r:id="rId11"/>
    <p:sldId id="271" r:id="rId12"/>
    <p:sldId id="25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7" d="100"/>
          <a:sy n="77" d="100"/>
        </p:scale>
        <p:origin x="232"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5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A396C-7559-4B53-A958-60136362889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IN"/>
        </a:p>
      </dgm:t>
    </dgm:pt>
    <dgm:pt modelId="{6083D23A-2F5D-48F1-BC4C-A1F079D91710}">
      <dgm:prSet/>
      <dgm:spPr/>
      <dgm:t>
        <a:bodyPr/>
        <a:lstStyle/>
        <a:p>
          <a:pPr algn="ctr" rtl="0"/>
          <a:r>
            <a:rPr lang="en-IN" dirty="0"/>
            <a:t>A careful, systematic, patient study and investigation in some field of knowledge, undertaken to establish facts or principles. It is a structured inquiry that utilizes acceptable scientific methodology to solve problems and relates new knowledge that is generally applicable.</a:t>
          </a:r>
        </a:p>
        <a:p>
          <a:pPr algn="r" rtl="0"/>
          <a:r>
            <a:rPr lang="en-IN" dirty="0"/>
            <a:t>-Grinnell</a:t>
          </a:r>
        </a:p>
      </dgm:t>
    </dgm:pt>
    <dgm:pt modelId="{7D9E7FD2-5A3D-4BE1-817D-942B2AE80C4C}" type="parTrans" cxnId="{210658C5-6ACB-4828-9C58-30E9EF7F9207}">
      <dgm:prSet/>
      <dgm:spPr/>
      <dgm:t>
        <a:bodyPr/>
        <a:lstStyle/>
        <a:p>
          <a:endParaRPr lang="en-IN"/>
        </a:p>
      </dgm:t>
    </dgm:pt>
    <dgm:pt modelId="{26285AB1-C9E6-438F-BF07-451B6C4F2A78}" type="sibTrans" cxnId="{210658C5-6ACB-4828-9C58-30E9EF7F9207}">
      <dgm:prSet/>
      <dgm:spPr/>
      <dgm:t>
        <a:bodyPr/>
        <a:lstStyle/>
        <a:p>
          <a:endParaRPr lang="en-IN"/>
        </a:p>
      </dgm:t>
    </dgm:pt>
    <dgm:pt modelId="{F146E6C0-5181-4151-B35D-D5E27FDD8C40}">
      <dgm:prSet/>
      <dgm:spPr/>
      <dgm:t>
        <a:bodyPr/>
        <a:lstStyle/>
        <a:p>
          <a:pPr algn="ctr" rtl="0"/>
          <a:r>
            <a:rPr lang="en-IN" dirty="0"/>
            <a:t>A systematic investigation to find answers to a problem.</a:t>
          </a:r>
        </a:p>
        <a:p>
          <a:pPr algn="r" rtl="0"/>
          <a:r>
            <a:rPr lang="en-IN" dirty="0"/>
            <a:t>- Burns</a:t>
          </a:r>
        </a:p>
      </dgm:t>
    </dgm:pt>
    <dgm:pt modelId="{0EC0AEE1-5ED9-4BB1-BDF3-4B886217B7F3}" type="parTrans" cxnId="{81C97DC0-503F-482C-91F4-6947451950E6}">
      <dgm:prSet/>
      <dgm:spPr/>
      <dgm:t>
        <a:bodyPr/>
        <a:lstStyle/>
        <a:p>
          <a:endParaRPr lang="en-IN"/>
        </a:p>
      </dgm:t>
    </dgm:pt>
    <dgm:pt modelId="{7E44681F-04BC-4514-BAC7-DCD6C9D0DEC0}" type="sibTrans" cxnId="{81C97DC0-503F-482C-91F4-6947451950E6}">
      <dgm:prSet/>
      <dgm:spPr/>
      <dgm:t>
        <a:bodyPr/>
        <a:lstStyle/>
        <a:p>
          <a:endParaRPr lang="en-IN"/>
        </a:p>
      </dgm:t>
    </dgm:pt>
    <dgm:pt modelId="{FF7AB539-C36F-4600-9418-E3EB835D1EA0}">
      <dgm:prSet/>
      <dgm:spPr/>
      <dgm:t>
        <a:bodyPr/>
        <a:lstStyle/>
        <a:p>
          <a:pPr algn="ctr" rtl="0"/>
          <a:r>
            <a:rPr lang="en-IN" dirty="0"/>
            <a:t>Scientific research is a systematic controlled empirical and critical investigation of proposition about the presumed relationships about various phenomena. </a:t>
          </a:r>
        </a:p>
        <a:p>
          <a:pPr algn="r" rtl="0"/>
          <a:r>
            <a:rPr lang="en-IN" dirty="0"/>
            <a:t>-Kerlinger</a:t>
          </a:r>
        </a:p>
      </dgm:t>
    </dgm:pt>
    <dgm:pt modelId="{C5631936-EF37-4D50-92AD-839B9B893EBE}" type="parTrans" cxnId="{BCBC8D3C-D26A-4EDC-9AEE-ACB3C0EB840D}">
      <dgm:prSet/>
      <dgm:spPr/>
      <dgm:t>
        <a:bodyPr/>
        <a:lstStyle/>
        <a:p>
          <a:endParaRPr lang="en-IN"/>
        </a:p>
      </dgm:t>
    </dgm:pt>
    <dgm:pt modelId="{FC8689B5-CB52-4AAC-A2BE-0BA13A3AC375}" type="sibTrans" cxnId="{BCBC8D3C-D26A-4EDC-9AEE-ACB3C0EB840D}">
      <dgm:prSet/>
      <dgm:spPr/>
      <dgm:t>
        <a:bodyPr/>
        <a:lstStyle/>
        <a:p>
          <a:endParaRPr lang="en-IN"/>
        </a:p>
      </dgm:t>
    </dgm:pt>
    <dgm:pt modelId="{66E8B617-D9D4-452A-8B8D-F1A0801C7D50}" type="pres">
      <dgm:prSet presAssocID="{BD9A396C-7559-4B53-A958-60136362889C}" presName="Name0" presStyleCnt="0">
        <dgm:presLayoutVars>
          <dgm:chPref val="1"/>
          <dgm:dir/>
          <dgm:animOne val="branch"/>
          <dgm:animLvl val="lvl"/>
          <dgm:resizeHandles/>
        </dgm:presLayoutVars>
      </dgm:prSet>
      <dgm:spPr/>
    </dgm:pt>
    <dgm:pt modelId="{7AB051AD-8C1C-4718-BE9D-2390D23AAC18}" type="pres">
      <dgm:prSet presAssocID="{6083D23A-2F5D-48F1-BC4C-A1F079D91710}" presName="vertOne" presStyleCnt="0"/>
      <dgm:spPr/>
    </dgm:pt>
    <dgm:pt modelId="{A5B2718B-EEDB-460D-8F29-649FD11B56D5}" type="pres">
      <dgm:prSet presAssocID="{6083D23A-2F5D-48F1-BC4C-A1F079D91710}" presName="txOne" presStyleLbl="node0" presStyleIdx="0" presStyleCnt="3">
        <dgm:presLayoutVars>
          <dgm:chPref val="3"/>
        </dgm:presLayoutVars>
      </dgm:prSet>
      <dgm:spPr/>
    </dgm:pt>
    <dgm:pt modelId="{AD11CB03-D245-4D67-86CF-54159A837499}" type="pres">
      <dgm:prSet presAssocID="{6083D23A-2F5D-48F1-BC4C-A1F079D91710}" presName="horzOne" presStyleCnt="0"/>
      <dgm:spPr/>
    </dgm:pt>
    <dgm:pt modelId="{EAB8CE91-162F-42A4-B087-DFD2B7F36033}" type="pres">
      <dgm:prSet presAssocID="{26285AB1-C9E6-438F-BF07-451B6C4F2A78}" presName="sibSpaceOne" presStyleCnt="0"/>
      <dgm:spPr/>
    </dgm:pt>
    <dgm:pt modelId="{C45229B3-42A9-46C0-8EB8-BF6FB7746BF9}" type="pres">
      <dgm:prSet presAssocID="{F146E6C0-5181-4151-B35D-D5E27FDD8C40}" presName="vertOne" presStyleCnt="0"/>
      <dgm:spPr/>
    </dgm:pt>
    <dgm:pt modelId="{4034EE47-B39A-435B-8627-AEB76944FADC}" type="pres">
      <dgm:prSet presAssocID="{F146E6C0-5181-4151-B35D-D5E27FDD8C40}" presName="txOne" presStyleLbl="node0" presStyleIdx="1" presStyleCnt="3">
        <dgm:presLayoutVars>
          <dgm:chPref val="3"/>
        </dgm:presLayoutVars>
      </dgm:prSet>
      <dgm:spPr/>
    </dgm:pt>
    <dgm:pt modelId="{DE0EDF02-6EE7-4ED0-A3CF-55C105C8A0E0}" type="pres">
      <dgm:prSet presAssocID="{F146E6C0-5181-4151-B35D-D5E27FDD8C40}" presName="horzOne" presStyleCnt="0"/>
      <dgm:spPr/>
    </dgm:pt>
    <dgm:pt modelId="{52D7FEA4-524E-4A32-8971-310CFCBF18F5}" type="pres">
      <dgm:prSet presAssocID="{7E44681F-04BC-4514-BAC7-DCD6C9D0DEC0}" presName="sibSpaceOne" presStyleCnt="0"/>
      <dgm:spPr/>
    </dgm:pt>
    <dgm:pt modelId="{17D7A5DB-099B-44DB-BE7B-98565FC1965B}" type="pres">
      <dgm:prSet presAssocID="{FF7AB539-C36F-4600-9418-E3EB835D1EA0}" presName="vertOne" presStyleCnt="0"/>
      <dgm:spPr/>
    </dgm:pt>
    <dgm:pt modelId="{0903833B-F0BA-4045-9DFC-C7358929FD0E}" type="pres">
      <dgm:prSet presAssocID="{FF7AB539-C36F-4600-9418-E3EB835D1EA0}" presName="txOne" presStyleLbl="node0" presStyleIdx="2" presStyleCnt="3">
        <dgm:presLayoutVars>
          <dgm:chPref val="3"/>
        </dgm:presLayoutVars>
      </dgm:prSet>
      <dgm:spPr/>
    </dgm:pt>
    <dgm:pt modelId="{47C38789-3371-4A1B-B4BB-30A7AC06F98E}" type="pres">
      <dgm:prSet presAssocID="{FF7AB539-C36F-4600-9418-E3EB835D1EA0}" presName="horzOne" presStyleCnt="0"/>
      <dgm:spPr/>
    </dgm:pt>
  </dgm:ptLst>
  <dgm:cxnLst>
    <dgm:cxn modelId="{FA59AD1D-CE82-4911-932A-B3C610680B54}" type="presOf" srcId="{FF7AB539-C36F-4600-9418-E3EB835D1EA0}" destId="{0903833B-F0BA-4045-9DFC-C7358929FD0E}" srcOrd="0" destOrd="0" presId="urn:microsoft.com/office/officeart/2005/8/layout/hierarchy4"/>
    <dgm:cxn modelId="{BCBC8D3C-D26A-4EDC-9AEE-ACB3C0EB840D}" srcId="{BD9A396C-7559-4B53-A958-60136362889C}" destId="{FF7AB539-C36F-4600-9418-E3EB835D1EA0}" srcOrd="2" destOrd="0" parTransId="{C5631936-EF37-4D50-92AD-839B9B893EBE}" sibTransId="{FC8689B5-CB52-4AAC-A2BE-0BA13A3AC375}"/>
    <dgm:cxn modelId="{60E71A5C-6484-4CE7-BCE1-637E4D1421D3}" type="presOf" srcId="{BD9A396C-7559-4B53-A958-60136362889C}" destId="{66E8B617-D9D4-452A-8B8D-F1A0801C7D50}" srcOrd="0" destOrd="0" presId="urn:microsoft.com/office/officeart/2005/8/layout/hierarchy4"/>
    <dgm:cxn modelId="{981E5C65-56E8-424F-8271-1F3EE7A0488A}" type="presOf" srcId="{F146E6C0-5181-4151-B35D-D5E27FDD8C40}" destId="{4034EE47-B39A-435B-8627-AEB76944FADC}" srcOrd="0" destOrd="0" presId="urn:microsoft.com/office/officeart/2005/8/layout/hierarchy4"/>
    <dgm:cxn modelId="{A12EA04A-2888-4ED5-9092-5B0C6188C2BD}" type="presOf" srcId="{6083D23A-2F5D-48F1-BC4C-A1F079D91710}" destId="{A5B2718B-EEDB-460D-8F29-649FD11B56D5}" srcOrd="0" destOrd="0" presId="urn:microsoft.com/office/officeart/2005/8/layout/hierarchy4"/>
    <dgm:cxn modelId="{81C97DC0-503F-482C-91F4-6947451950E6}" srcId="{BD9A396C-7559-4B53-A958-60136362889C}" destId="{F146E6C0-5181-4151-B35D-D5E27FDD8C40}" srcOrd="1" destOrd="0" parTransId="{0EC0AEE1-5ED9-4BB1-BDF3-4B886217B7F3}" sibTransId="{7E44681F-04BC-4514-BAC7-DCD6C9D0DEC0}"/>
    <dgm:cxn modelId="{210658C5-6ACB-4828-9C58-30E9EF7F9207}" srcId="{BD9A396C-7559-4B53-A958-60136362889C}" destId="{6083D23A-2F5D-48F1-BC4C-A1F079D91710}" srcOrd="0" destOrd="0" parTransId="{7D9E7FD2-5A3D-4BE1-817D-942B2AE80C4C}" sibTransId="{26285AB1-C9E6-438F-BF07-451B6C4F2A78}"/>
    <dgm:cxn modelId="{D744840C-7E45-4611-A6B5-E478AB6BAC0E}" type="presParOf" srcId="{66E8B617-D9D4-452A-8B8D-F1A0801C7D50}" destId="{7AB051AD-8C1C-4718-BE9D-2390D23AAC18}" srcOrd="0" destOrd="0" presId="urn:microsoft.com/office/officeart/2005/8/layout/hierarchy4"/>
    <dgm:cxn modelId="{C10843FA-6ED7-44E7-BC14-FF3C243EF0C3}" type="presParOf" srcId="{7AB051AD-8C1C-4718-BE9D-2390D23AAC18}" destId="{A5B2718B-EEDB-460D-8F29-649FD11B56D5}" srcOrd="0" destOrd="0" presId="urn:microsoft.com/office/officeart/2005/8/layout/hierarchy4"/>
    <dgm:cxn modelId="{1D4C07B8-D485-43DB-865C-2385187A8A20}" type="presParOf" srcId="{7AB051AD-8C1C-4718-BE9D-2390D23AAC18}" destId="{AD11CB03-D245-4D67-86CF-54159A837499}" srcOrd="1" destOrd="0" presId="urn:microsoft.com/office/officeart/2005/8/layout/hierarchy4"/>
    <dgm:cxn modelId="{62439A66-0B32-41E5-9AD2-801DF08EB31B}" type="presParOf" srcId="{66E8B617-D9D4-452A-8B8D-F1A0801C7D50}" destId="{EAB8CE91-162F-42A4-B087-DFD2B7F36033}" srcOrd="1" destOrd="0" presId="urn:microsoft.com/office/officeart/2005/8/layout/hierarchy4"/>
    <dgm:cxn modelId="{5FECBF83-52E4-4BE7-9850-7C19B55CF1D8}" type="presParOf" srcId="{66E8B617-D9D4-452A-8B8D-F1A0801C7D50}" destId="{C45229B3-42A9-46C0-8EB8-BF6FB7746BF9}" srcOrd="2" destOrd="0" presId="urn:microsoft.com/office/officeart/2005/8/layout/hierarchy4"/>
    <dgm:cxn modelId="{65318819-47D3-4FBA-99B2-8927253F7759}" type="presParOf" srcId="{C45229B3-42A9-46C0-8EB8-BF6FB7746BF9}" destId="{4034EE47-B39A-435B-8627-AEB76944FADC}" srcOrd="0" destOrd="0" presId="urn:microsoft.com/office/officeart/2005/8/layout/hierarchy4"/>
    <dgm:cxn modelId="{3E2BB39D-1BDD-4389-9B69-062AC61C9FE5}" type="presParOf" srcId="{C45229B3-42A9-46C0-8EB8-BF6FB7746BF9}" destId="{DE0EDF02-6EE7-4ED0-A3CF-55C105C8A0E0}" srcOrd="1" destOrd="0" presId="urn:microsoft.com/office/officeart/2005/8/layout/hierarchy4"/>
    <dgm:cxn modelId="{920C91D3-BBEE-4342-9338-D0BB92A3A1D7}" type="presParOf" srcId="{66E8B617-D9D4-452A-8B8D-F1A0801C7D50}" destId="{52D7FEA4-524E-4A32-8971-310CFCBF18F5}" srcOrd="3" destOrd="0" presId="urn:microsoft.com/office/officeart/2005/8/layout/hierarchy4"/>
    <dgm:cxn modelId="{B83F3EFB-22E4-44C0-96F4-774AD98CA8C5}" type="presParOf" srcId="{66E8B617-D9D4-452A-8B8D-F1A0801C7D50}" destId="{17D7A5DB-099B-44DB-BE7B-98565FC1965B}" srcOrd="4" destOrd="0" presId="urn:microsoft.com/office/officeart/2005/8/layout/hierarchy4"/>
    <dgm:cxn modelId="{EDD0F81A-191E-4AA4-9A32-00761BAAA29F}" type="presParOf" srcId="{17D7A5DB-099B-44DB-BE7B-98565FC1965B}" destId="{0903833B-F0BA-4045-9DFC-C7358929FD0E}" srcOrd="0" destOrd="0" presId="urn:microsoft.com/office/officeart/2005/8/layout/hierarchy4"/>
    <dgm:cxn modelId="{9DF33C9E-A914-49D1-87B7-27F9BAC041EE}" type="presParOf" srcId="{17D7A5DB-099B-44DB-BE7B-98565FC1965B}" destId="{47C38789-3371-4A1B-B4BB-30A7AC06F98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2718B-EEDB-460D-8F29-649FD11B56D5}">
      <dsp:nvSpPr>
        <dsp:cNvPr id="0" name=""/>
        <dsp:cNvSpPr/>
      </dsp:nvSpPr>
      <dsp:spPr>
        <a:xfrm>
          <a:off x="8213" y="0"/>
          <a:ext cx="3321246" cy="242792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IN" sz="1400" kern="1200" dirty="0"/>
            <a:t>A careful, systematic, patient study and investigation in some field of knowledge, undertaken to establish facts or principles. It is a structured inquiry that utilizes acceptable scientific methodology to solve problems and relates new knowledge that is generally applicable.</a:t>
          </a:r>
        </a:p>
        <a:p>
          <a:pPr marL="0" lvl="0" indent="0" algn="r" defTabSz="622300" rtl="0">
            <a:lnSpc>
              <a:spcPct val="90000"/>
            </a:lnSpc>
            <a:spcBef>
              <a:spcPct val="0"/>
            </a:spcBef>
            <a:spcAft>
              <a:spcPct val="35000"/>
            </a:spcAft>
            <a:buNone/>
          </a:pPr>
          <a:r>
            <a:rPr lang="en-IN" sz="1400" kern="1200" dirty="0"/>
            <a:t>-Grinnell</a:t>
          </a:r>
        </a:p>
      </dsp:txBody>
      <dsp:txXfrm>
        <a:off x="79324" y="71111"/>
        <a:ext cx="3179024" cy="2285700"/>
      </dsp:txXfrm>
    </dsp:sp>
    <dsp:sp modelId="{4034EE47-B39A-435B-8627-AEB76944FADC}">
      <dsp:nvSpPr>
        <dsp:cNvPr id="0" name=""/>
        <dsp:cNvSpPr/>
      </dsp:nvSpPr>
      <dsp:spPr>
        <a:xfrm>
          <a:off x="3887429" y="0"/>
          <a:ext cx="3321246" cy="242792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IN" sz="1400" kern="1200" dirty="0"/>
            <a:t>A systematic investigation to find answers to a problem.</a:t>
          </a:r>
        </a:p>
        <a:p>
          <a:pPr marL="0" lvl="0" indent="0" algn="r" defTabSz="622300" rtl="0">
            <a:lnSpc>
              <a:spcPct val="90000"/>
            </a:lnSpc>
            <a:spcBef>
              <a:spcPct val="0"/>
            </a:spcBef>
            <a:spcAft>
              <a:spcPct val="35000"/>
            </a:spcAft>
            <a:buNone/>
          </a:pPr>
          <a:r>
            <a:rPr lang="en-IN" sz="1400" kern="1200" dirty="0"/>
            <a:t>- Burns</a:t>
          </a:r>
        </a:p>
      </dsp:txBody>
      <dsp:txXfrm>
        <a:off x="3958540" y="71111"/>
        <a:ext cx="3179024" cy="2285700"/>
      </dsp:txXfrm>
    </dsp:sp>
    <dsp:sp modelId="{0903833B-F0BA-4045-9DFC-C7358929FD0E}">
      <dsp:nvSpPr>
        <dsp:cNvPr id="0" name=""/>
        <dsp:cNvSpPr/>
      </dsp:nvSpPr>
      <dsp:spPr>
        <a:xfrm>
          <a:off x="7766645" y="0"/>
          <a:ext cx="3321246" cy="242792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IN" sz="1400" kern="1200" dirty="0"/>
            <a:t>Scientific research is a systematic controlled empirical and critical investigation of proposition about the presumed relationships about various phenomena. </a:t>
          </a:r>
        </a:p>
        <a:p>
          <a:pPr marL="0" lvl="0" indent="0" algn="r" defTabSz="622300" rtl="0">
            <a:lnSpc>
              <a:spcPct val="90000"/>
            </a:lnSpc>
            <a:spcBef>
              <a:spcPct val="0"/>
            </a:spcBef>
            <a:spcAft>
              <a:spcPct val="35000"/>
            </a:spcAft>
            <a:buNone/>
          </a:pPr>
          <a:r>
            <a:rPr lang="en-IN" sz="1400" kern="1200" dirty="0"/>
            <a:t>-Kerlinger</a:t>
          </a:r>
        </a:p>
      </dsp:txBody>
      <dsp:txXfrm>
        <a:off x="7837756" y="71111"/>
        <a:ext cx="3179024" cy="2285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8/13/2024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8/13/2024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0A3C37BE-C303-496D-B5CD-85F2937540FC}" type="slidenum">
              <a:rPr lang="en-IN" smtClean="0"/>
              <a:t>4</a:t>
            </a:fld>
            <a:endParaRPr lang="en-IN"/>
          </a:p>
        </p:txBody>
      </p:sp>
    </p:spTree>
    <p:extLst>
      <p:ext uri="{BB962C8B-B14F-4D97-AF65-F5344CB8AC3E}">
        <p14:creationId xmlns:p14="http://schemas.microsoft.com/office/powerpoint/2010/main" val="420318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MAG : Microsoft </a:t>
            </a:r>
            <a:r>
              <a:rPr lang="en-IN" dirty="0" err="1"/>
              <a:t>Acamdemic</a:t>
            </a:r>
            <a:r>
              <a:rPr lang="en-IN" dirty="0"/>
              <a:t> Graph</a:t>
            </a:r>
          </a:p>
        </p:txBody>
      </p:sp>
      <p:sp>
        <p:nvSpPr>
          <p:cNvPr id="4" name="Slide Number Placeholder 3"/>
          <p:cNvSpPr>
            <a:spLocks noGrp="1"/>
          </p:cNvSpPr>
          <p:nvPr>
            <p:ph type="sldNum" sz="quarter" idx="5"/>
          </p:nvPr>
        </p:nvSpPr>
        <p:spPr/>
        <p:txBody>
          <a:bodyPr/>
          <a:lstStyle/>
          <a:p>
            <a:fld id="{0A3C37BE-C303-496D-B5CD-85F2937540FC}" type="slidenum">
              <a:rPr lang="en-IN" smtClean="0"/>
              <a:t>9</a:t>
            </a:fld>
            <a:endParaRPr lang="en-IN"/>
          </a:p>
        </p:txBody>
      </p:sp>
    </p:spTree>
    <p:extLst>
      <p:ext uri="{BB962C8B-B14F-4D97-AF65-F5344CB8AC3E}">
        <p14:creationId xmlns:p14="http://schemas.microsoft.com/office/powerpoint/2010/main" val="25711783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8/13/2024</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8/13/2024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8/13/2024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8/13/2024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8/13/2024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Research Methodology</a:t>
            </a:r>
          </a:p>
        </p:txBody>
      </p:sp>
      <p:sp>
        <p:nvSpPr>
          <p:cNvPr id="7" name="Subtitle 6"/>
          <p:cNvSpPr>
            <a:spLocks noGrp="1"/>
          </p:cNvSpPr>
          <p:nvPr>
            <p:ph type="subTitle" idx="1"/>
          </p:nvPr>
        </p:nvSpPr>
        <p:spPr/>
        <p:txBody>
          <a:bodyPr/>
          <a:lstStyle/>
          <a:p>
            <a:r>
              <a:rPr lang="en-US" dirty="0"/>
              <a:t>Dinesh Ganotra</a:t>
            </a:r>
          </a:p>
        </p:txBody>
      </p:sp>
      <p:pic>
        <p:nvPicPr>
          <p:cNvPr id="4" name="Picture Placeholder 3" descr="Open book on table, blurred shelves of books in background"/>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9192-CE16-0D27-06B8-552C741D7A2D}"/>
              </a:ext>
            </a:extLst>
          </p:cNvPr>
          <p:cNvSpPr>
            <a:spLocks noGrp="1"/>
          </p:cNvSpPr>
          <p:nvPr>
            <p:ph type="title"/>
          </p:nvPr>
        </p:nvSpPr>
        <p:spPr/>
        <p:txBody>
          <a:bodyPr/>
          <a:lstStyle/>
          <a:p>
            <a:r>
              <a:rPr lang="en-IN" dirty="0" err="1"/>
              <a:t>Ptolmy</a:t>
            </a:r>
            <a:r>
              <a:rPr lang="en-IN" dirty="0"/>
              <a:t> (100-170AD) to Nicolaus  Copernicus (1473-1543)</a:t>
            </a:r>
          </a:p>
        </p:txBody>
      </p:sp>
      <p:sp>
        <p:nvSpPr>
          <p:cNvPr id="3" name="Content Placeholder 2">
            <a:extLst>
              <a:ext uri="{FF2B5EF4-FFF2-40B4-BE49-F238E27FC236}">
                <a16:creationId xmlns:a16="http://schemas.microsoft.com/office/drawing/2014/main" id="{1A1644B5-7767-A039-4D38-DC63224E2BED}"/>
              </a:ext>
            </a:extLst>
          </p:cNvPr>
          <p:cNvSpPr>
            <a:spLocks noGrp="1"/>
          </p:cNvSpPr>
          <p:nvPr>
            <p:ph sz="half" idx="1"/>
          </p:nvPr>
        </p:nvSpPr>
        <p:spPr/>
        <p:txBody>
          <a:bodyPr/>
          <a:lstStyle/>
          <a:p>
            <a:pPr marL="0" indent="0">
              <a:buNone/>
            </a:pPr>
            <a:r>
              <a:rPr lang="en-IN" dirty="0">
                <a:solidFill>
                  <a:srgbClr val="000000"/>
                </a:solidFill>
                <a:highlight>
                  <a:srgbClr val="F8F9FA"/>
                </a:highlight>
                <a:latin typeface="Arial" panose="020B0604020202020204" pitchFamily="34" charset="0"/>
              </a:rPr>
              <a:t>Almagest</a:t>
            </a:r>
            <a:endParaRPr lang="en-IN" b="0" i="0" dirty="0">
              <a:solidFill>
                <a:srgbClr val="000000"/>
              </a:solidFill>
              <a:effectLst/>
              <a:highlight>
                <a:srgbClr val="F8F9FA"/>
              </a:highlight>
              <a:latin typeface="Arial" panose="020B0604020202020204" pitchFamily="34" charset="0"/>
            </a:endParaRPr>
          </a:p>
          <a:p>
            <a:endParaRPr lang="en-IN" dirty="0"/>
          </a:p>
        </p:txBody>
      </p:sp>
      <p:pic>
        <p:nvPicPr>
          <p:cNvPr id="6" name="Content Placeholder 5">
            <a:extLst>
              <a:ext uri="{FF2B5EF4-FFF2-40B4-BE49-F238E27FC236}">
                <a16:creationId xmlns:a16="http://schemas.microsoft.com/office/drawing/2014/main" id="{68DE81A0-8DEC-34B9-D2BE-4FAABBA4F21B}"/>
              </a:ext>
            </a:extLst>
          </p:cNvPr>
          <p:cNvPicPr>
            <a:picLocks noGrp="1" noChangeAspect="1"/>
          </p:cNvPicPr>
          <p:nvPr>
            <p:ph sz="half" idx="2"/>
          </p:nvPr>
        </p:nvPicPr>
        <p:blipFill>
          <a:blip r:embed="rId2"/>
          <a:stretch>
            <a:fillRect/>
          </a:stretch>
        </p:blipFill>
        <p:spPr>
          <a:xfrm>
            <a:off x="7049713" y="1969532"/>
            <a:ext cx="3143250" cy="4171950"/>
          </a:xfrm>
          <a:prstGeom prst="rect">
            <a:avLst/>
          </a:prstGeom>
        </p:spPr>
      </p:pic>
      <p:pic>
        <p:nvPicPr>
          <p:cNvPr id="5" name="Picture 4">
            <a:extLst>
              <a:ext uri="{FF2B5EF4-FFF2-40B4-BE49-F238E27FC236}">
                <a16:creationId xmlns:a16="http://schemas.microsoft.com/office/drawing/2014/main" id="{D6B1D337-836C-6E2F-B6DA-1180271845CD}"/>
              </a:ext>
            </a:extLst>
          </p:cNvPr>
          <p:cNvPicPr>
            <a:picLocks noChangeAspect="1"/>
          </p:cNvPicPr>
          <p:nvPr/>
        </p:nvPicPr>
        <p:blipFill>
          <a:blip r:embed="rId3"/>
          <a:stretch>
            <a:fillRect/>
          </a:stretch>
        </p:blipFill>
        <p:spPr>
          <a:xfrm>
            <a:off x="1188027" y="2603878"/>
            <a:ext cx="3774779" cy="2868832"/>
          </a:xfrm>
          <a:prstGeom prst="rect">
            <a:avLst/>
          </a:prstGeom>
        </p:spPr>
      </p:pic>
      <p:sp>
        <p:nvSpPr>
          <p:cNvPr id="8" name="TextBox 7">
            <a:extLst>
              <a:ext uri="{FF2B5EF4-FFF2-40B4-BE49-F238E27FC236}">
                <a16:creationId xmlns:a16="http://schemas.microsoft.com/office/drawing/2014/main" id="{7920A3B7-E65A-1EF7-1CF7-090DFDF2A9F3}"/>
              </a:ext>
            </a:extLst>
          </p:cNvPr>
          <p:cNvSpPr txBox="1"/>
          <p:nvPr/>
        </p:nvSpPr>
        <p:spPr>
          <a:xfrm>
            <a:off x="7346373" y="1600200"/>
            <a:ext cx="2213264" cy="369332"/>
          </a:xfrm>
          <a:prstGeom prst="rect">
            <a:avLst/>
          </a:prstGeom>
          <a:noFill/>
        </p:spPr>
        <p:txBody>
          <a:bodyPr wrap="square">
            <a:spAutoFit/>
          </a:bodyPr>
          <a:lstStyle/>
          <a:p>
            <a:r>
              <a:rPr lang="en-IN" dirty="0" err="1"/>
              <a:t>Commentariolus</a:t>
            </a:r>
            <a:endParaRPr lang="en-IN" dirty="0"/>
          </a:p>
        </p:txBody>
      </p:sp>
    </p:spTree>
    <p:extLst>
      <p:ext uri="{BB962C8B-B14F-4D97-AF65-F5344CB8AC3E}">
        <p14:creationId xmlns:p14="http://schemas.microsoft.com/office/powerpoint/2010/main" val="18465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Research Method</a:t>
            </a:r>
          </a:p>
        </p:txBody>
      </p:sp>
      <p:sp>
        <p:nvSpPr>
          <p:cNvPr id="14" name="Content Placeholder 13"/>
          <p:cNvSpPr>
            <a:spLocks noGrp="1"/>
          </p:cNvSpPr>
          <p:nvPr>
            <p:ph idx="1"/>
          </p:nvPr>
        </p:nvSpPr>
        <p:spPr>
          <a:xfrm>
            <a:off x="1257300" y="4816908"/>
            <a:ext cx="9982200" cy="710738"/>
          </a:xfrm>
        </p:spPr>
        <p:txBody>
          <a:bodyPr/>
          <a:lstStyle/>
          <a:p>
            <a:r>
              <a:rPr lang="en-US" dirty="0"/>
              <a:t>Study of Process of Research</a:t>
            </a:r>
          </a:p>
        </p:txBody>
      </p:sp>
      <p:sp>
        <p:nvSpPr>
          <p:cNvPr id="2" name="Title 12">
            <a:extLst>
              <a:ext uri="{FF2B5EF4-FFF2-40B4-BE49-F238E27FC236}">
                <a16:creationId xmlns:a16="http://schemas.microsoft.com/office/drawing/2014/main" id="{B2F4030F-5A1A-7EA4-64B9-D5F0CB006485}"/>
              </a:ext>
            </a:extLst>
          </p:cNvPr>
          <p:cNvSpPr txBox="1">
            <a:spLocks/>
          </p:cNvSpPr>
          <p:nvPr/>
        </p:nvSpPr>
        <p:spPr>
          <a:xfrm>
            <a:off x="1104900" y="3719946"/>
            <a:ext cx="9980682" cy="1096962"/>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dirty="0"/>
              <a:t>Research Methodology</a:t>
            </a:r>
          </a:p>
        </p:txBody>
      </p:sp>
      <p:sp>
        <p:nvSpPr>
          <p:cNvPr id="3" name="Content Placeholder 13">
            <a:extLst>
              <a:ext uri="{FF2B5EF4-FFF2-40B4-BE49-F238E27FC236}">
                <a16:creationId xmlns:a16="http://schemas.microsoft.com/office/drawing/2014/main" id="{E528EE84-7CDD-72AB-68CE-636D848FFB28}"/>
              </a:ext>
            </a:extLst>
          </p:cNvPr>
          <p:cNvSpPr txBox="1">
            <a:spLocks/>
          </p:cNvSpPr>
          <p:nvPr/>
        </p:nvSpPr>
        <p:spPr>
          <a:xfrm>
            <a:off x="1257300" y="1752600"/>
            <a:ext cx="9982200" cy="710738"/>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a:t>Technique of executing Research</a:t>
            </a:r>
          </a:p>
          <a:p>
            <a:endParaRPr lang="en-US" dirty="0"/>
          </a:p>
          <a:p>
            <a:endParaRPr lang="en-US" dirty="0"/>
          </a:p>
        </p:txBody>
      </p:sp>
      <p:sp>
        <p:nvSpPr>
          <p:cNvPr id="7" name="TextBox 6">
            <a:extLst>
              <a:ext uri="{FF2B5EF4-FFF2-40B4-BE49-F238E27FC236}">
                <a16:creationId xmlns:a16="http://schemas.microsoft.com/office/drawing/2014/main" id="{F497D6B4-0AFE-99D3-B94F-53F0E24E6818}"/>
              </a:ext>
            </a:extLst>
          </p:cNvPr>
          <p:cNvSpPr txBox="1"/>
          <p:nvPr/>
        </p:nvSpPr>
        <p:spPr>
          <a:xfrm>
            <a:off x="1943101" y="2107969"/>
            <a:ext cx="6097384" cy="1754326"/>
          </a:xfrm>
          <a:prstGeom prst="rect">
            <a:avLst/>
          </a:prstGeom>
          <a:noFill/>
        </p:spPr>
        <p:txBody>
          <a:bodyPr wrap="square">
            <a:spAutoFit/>
          </a:bodyPr>
          <a:lstStyle/>
          <a:p>
            <a:pPr lvl="0" rtl="0"/>
            <a:r>
              <a:rPr lang="en-IN" dirty="0"/>
              <a:t>Examples:</a:t>
            </a:r>
          </a:p>
          <a:p>
            <a:pPr marL="285750" lvl="0" indent="-285750" rtl="0">
              <a:buFont typeface="Arial" panose="020B0604020202020204" pitchFamily="34" charset="0"/>
              <a:buChar char="•"/>
            </a:pPr>
            <a:r>
              <a:rPr lang="en-IN" dirty="0"/>
              <a:t>Analysis</a:t>
            </a:r>
          </a:p>
          <a:p>
            <a:pPr marL="285750" lvl="0" indent="-285750" rtl="0">
              <a:buFont typeface="Arial" panose="020B0604020202020204" pitchFamily="34" charset="0"/>
              <a:buChar char="•"/>
            </a:pPr>
            <a:r>
              <a:rPr lang="en-IN" dirty="0"/>
              <a:t>Observations</a:t>
            </a:r>
          </a:p>
          <a:p>
            <a:pPr marL="285750" lvl="0" indent="-285750" rtl="0">
              <a:buFont typeface="Arial" panose="020B0604020202020204" pitchFamily="34" charset="0"/>
              <a:buChar char="•"/>
            </a:pPr>
            <a:r>
              <a:rPr lang="en-IN" dirty="0"/>
              <a:t>Questionnaire</a:t>
            </a:r>
          </a:p>
          <a:p>
            <a:pPr marL="285750" lvl="0" indent="-285750" rtl="0">
              <a:buFont typeface="Arial" panose="020B0604020202020204" pitchFamily="34" charset="0"/>
              <a:buChar char="•"/>
            </a:pPr>
            <a:r>
              <a:rPr lang="en-IN" dirty="0"/>
              <a:t>Interview</a:t>
            </a:r>
          </a:p>
          <a:p>
            <a:pPr marL="285750" lvl="0" indent="-285750" rtl="0">
              <a:buFont typeface="Arial" panose="020B0604020202020204" pitchFamily="34" charset="0"/>
              <a:buChar char="•"/>
            </a:pPr>
            <a:r>
              <a:rPr lang="en-IN" dirty="0"/>
              <a:t>Case Study</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19149-2E53-E8FD-8AA0-2F9C3C5F2E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226" y="365125"/>
            <a:ext cx="2793183" cy="4598278"/>
          </a:xfrm>
          <a:prstGeom prst="rect">
            <a:avLst/>
          </a:prstGeom>
        </p:spPr>
      </p:pic>
      <p:sp>
        <p:nvSpPr>
          <p:cNvPr id="5" name="Title 4">
            <a:extLst>
              <a:ext uri="{FF2B5EF4-FFF2-40B4-BE49-F238E27FC236}">
                <a16:creationId xmlns:a16="http://schemas.microsoft.com/office/drawing/2014/main" id="{E28F1F3A-0C98-675A-B214-D8E078DFE48E}"/>
              </a:ext>
            </a:extLst>
          </p:cNvPr>
          <p:cNvSpPr txBox="1">
            <a:spLocks/>
          </p:cNvSpPr>
          <p:nvPr/>
        </p:nvSpPr>
        <p:spPr>
          <a:xfrm>
            <a:off x="3422706" y="118565"/>
            <a:ext cx="6924413" cy="1325563"/>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IN">
                <a:solidFill>
                  <a:schemeClr val="accent4">
                    <a:lumMod val="60000"/>
                    <a:lumOff val="40000"/>
                  </a:schemeClr>
                </a:solidFill>
              </a:rPr>
              <a:t>The first research Journal</a:t>
            </a:r>
            <a:endParaRPr lang="en-IN" dirty="0">
              <a:solidFill>
                <a:schemeClr val="accent4">
                  <a:lumMod val="60000"/>
                  <a:lumOff val="40000"/>
                </a:schemeClr>
              </a:solidFill>
            </a:endParaRPr>
          </a:p>
        </p:txBody>
      </p:sp>
      <p:sp>
        <p:nvSpPr>
          <p:cNvPr id="6" name="Content Placeholder 5">
            <a:extLst>
              <a:ext uri="{FF2B5EF4-FFF2-40B4-BE49-F238E27FC236}">
                <a16:creationId xmlns:a16="http://schemas.microsoft.com/office/drawing/2014/main" id="{607AD43F-8C47-5303-D371-757BB4E23231}"/>
              </a:ext>
            </a:extLst>
          </p:cNvPr>
          <p:cNvSpPr txBox="1">
            <a:spLocks/>
          </p:cNvSpPr>
          <p:nvPr/>
        </p:nvSpPr>
        <p:spPr>
          <a:xfrm>
            <a:off x="3422706" y="1439730"/>
            <a:ext cx="6023210" cy="4927513"/>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Font typeface="Wingdings" panose="05000000000000000000" pitchFamily="2" charset="2"/>
              <a:buNone/>
            </a:pPr>
            <a:r>
              <a:rPr lang="en-US"/>
              <a:t>Royal privilege from King Louis XIV, 1664, to establish the </a:t>
            </a:r>
          </a:p>
          <a:p>
            <a:pPr marL="0" indent="0">
              <a:buFont typeface="Wingdings" panose="05000000000000000000" pitchFamily="2" charset="2"/>
              <a:buNone/>
            </a:pPr>
            <a:r>
              <a:rPr lang="en-US" b="1"/>
              <a:t>Journal des sçavans</a:t>
            </a:r>
            <a:r>
              <a:rPr lang="en-US"/>
              <a:t> </a:t>
            </a:r>
          </a:p>
          <a:p>
            <a:pPr marL="0" indent="0">
              <a:buFont typeface="Wingdings" panose="05000000000000000000" pitchFamily="2" charset="2"/>
              <a:buNone/>
            </a:pPr>
            <a:r>
              <a:rPr lang="en-US"/>
              <a:t>first issue 1665. </a:t>
            </a:r>
          </a:p>
          <a:p>
            <a:pPr marL="0" indent="0">
              <a:buFont typeface="Wingdings" panose="05000000000000000000" pitchFamily="2" charset="2"/>
              <a:buNone/>
            </a:pPr>
            <a:r>
              <a:rPr lang="en-US"/>
              <a:t>Objectives:</a:t>
            </a:r>
          </a:p>
          <a:p>
            <a:pPr lvl="1"/>
            <a:r>
              <a:rPr lang="en-US"/>
              <a:t>review newly published major European books,</a:t>
            </a:r>
          </a:p>
          <a:p>
            <a:pPr lvl="1"/>
            <a:r>
              <a:rPr lang="en-US"/>
              <a:t>publish the obituaries of famous people,</a:t>
            </a:r>
          </a:p>
          <a:p>
            <a:pPr lvl="1"/>
            <a:r>
              <a:rPr lang="en-US"/>
              <a:t>report on discoveries in arts and science</a:t>
            </a:r>
          </a:p>
          <a:p>
            <a:pPr lvl="1"/>
            <a:r>
              <a:rPr lang="en-US"/>
              <a:t>report on the proceedings and censures of courts</a:t>
            </a:r>
            <a:endParaRPr lang="en-IN" dirty="0"/>
          </a:p>
        </p:txBody>
      </p:sp>
      <p:pic>
        <p:nvPicPr>
          <p:cNvPr id="7" name="Picture 6">
            <a:extLst>
              <a:ext uri="{FF2B5EF4-FFF2-40B4-BE49-F238E27FC236}">
                <a16:creationId xmlns:a16="http://schemas.microsoft.com/office/drawing/2014/main" id="{19FB4AAE-C634-9944-4D5B-F9A021462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5916" y="118565"/>
            <a:ext cx="2620249" cy="3723016"/>
          </a:xfrm>
          <a:prstGeom prst="rect">
            <a:avLst/>
          </a:prstGeom>
        </p:spPr>
      </p:pic>
    </p:spTree>
    <p:extLst>
      <p:ext uri="{BB962C8B-B14F-4D97-AF65-F5344CB8AC3E}">
        <p14:creationId xmlns:p14="http://schemas.microsoft.com/office/powerpoint/2010/main" val="7551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6AC1E1-CC65-87DE-918A-D180BF7DE2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3595" y="1182848"/>
            <a:ext cx="3727676" cy="4777530"/>
          </a:xfrm>
          <a:prstGeom prst="rect">
            <a:avLst/>
          </a:prstGeom>
        </p:spPr>
      </p:pic>
      <p:sp>
        <p:nvSpPr>
          <p:cNvPr id="3" name="TextBox 2">
            <a:extLst>
              <a:ext uri="{FF2B5EF4-FFF2-40B4-BE49-F238E27FC236}">
                <a16:creationId xmlns:a16="http://schemas.microsoft.com/office/drawing/2014/main" id="{F55794AE-103B-05E5-23FD-3878EED25525}"/>
              </a:ext>
            </a:extLst>
          </p:cNvPr>
          <p:cNvSpPr txBox="1"/>
          <p:nvPr/>
        </p:nvSpPr>
        <p:spPr>
          <a:xfrm>
            <a:off x="5457304" y="6094602"/>
            <a:ext cx="1837189" cy="369332"/>
          </a:xfrm>
          <a:prstGeom prst="rect">
            <a:avLst/>
          </a:prstGeom>
          <a:noFill/>
        </p:spPr>
        <p:txBody>
          <a:bodyPr wrap="square" rtlCol="0">
            <a:spAutoFit/>
          </a:bodyPr>
          <a:lstStyle/>
          <a:p>
            <a:pPr algn="ctr"/>
            <a:r>
              <a:rPr lang="en-IN" dirty="0"/>
              <a:t>196 BC</a:t>
            </a:r>
          </a:p>
        </p:txBody>
      </p:sp>
      <p:pic>
        <p:nvPicPr>
          <p:cNvPr id="4" name="Picture 3">
            <a:extLst>
              <a:ext uri="{FF2B5EF4-FFF2-40B4-BE49-F238E27FC236}">
                <a16:creationId xmlns:a16="http://schemas.microsoft.com/office/drawing/2014/main" id="{0B11FC1D-A8F7-1857-BA65-CD1EAFB11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505" y="2412670"/>
            <a:ext cx="3803971" cy="2317886"/>
          </a:xfrm>
          <a:prstGeom prst="rect">
            <a:avLst/>
          </a:prstGeom>
        </p:spPr>
      </p:pic>
      <p:sp>
        <p:nvSpPr>
          <p:cNvPr id="5" name="TextBox 4">
            <a:extLst>
              <a:ext uri="{FF2B5EF4-FFF2-40B4-BE49-F238E27FC236}">
                <a16:creationId xmlns:a16="http://schemas.microsoft.com/office/drawing/2014/main" id="{84EADD66-D21C-6011-7363-45593B894DD8}"/>
              </a:ext>
            </a:extLst>
          </p:cNvPr>
          <p:cNvSpPr txBox="1"/>
          <p:nvPr/>
        </p:nvSpPr>
        <p:spPr>
          <a:xfrm>
            <a:off x="830510" y="5268286"/>
            <a:ext cx="3171039" cy="369332"/>
          </a:xfrm>
          <a:prstGeom prst="rect">
            <a:avLst/>
          </a:prstGeom>
          <a:noFill/>
        </p:spPr>
        <p:txBody>
          <a:bodyPr wrap="square" rtlCol="0">
            <a:spAutoFit/>
          </a:bodyPr>
          <a:lstStyle/>
          <a:p>
            <a:r>
              <a:rPr lang="en-IN" dirty="0"/>
              <a:t>Fragments of Euclid’s elements</a:t>
            </a:r>
          </a:p>
        </p:txBody>
      </p:sp>
      <p:sp>
        <p:nvSpPr>
          <p:cNvPr id="6" name="TextBox 5">
            <a:extLst>
              <a:ext uri="{FF2B5EF4-FFF2-40B4-BE49-F238E27FC236}">
                <a16:creationId xmlns:a16="http://schemas.microsoft.com/office/drawing/2014/main" id="{804E343C-6E0E-F024-F714-B31410A7FE98}"/>
              </a:ext>
            </a:extLst>
          </p:cNvPr>
          <p:cNvSpPr txBox="1"/>
          <p:nvPr/>
        </p:nvSpPr>
        <p:spPr>
          <a:xfrm>
            <a:off x="1550111" y="6098797"/>
            <a:ext cx="1100810" cy="369332"/>
          </a:xfrm>
          <a:prstGeom prst="rect">
            <a:avLst/>
          </a:prstGeom>
          <a:noFill/>
        </p:spPr>
        <p:txBody>
          <a:bodyPr wrap="square">
            <a:spAutoFit/>
          </a:bodyPr>
          <a:lstStyle/>
          <a:p>
            <a:r>
              <a:rPr lang="en-IN" b="0" i="0" dirty="0">
                <a:solidFill>
                  <a:srgbClr val="4D5156"/>
                </a:solidFill>
                <a:effectLst/>
                <a:latin typeface="arial" panose="020B0604020202020204" pitchFamily="34" charset="0"/>
              </a:rPr>
              <a:t>300 BC</a:t>
            </a:r>
            <a:endParaRPr lang="en-IN" dirty="0"/>
          </a:p>
        </p:txBody>
      </p:sp>
      <p:sp>
        <p:nvSpPr>
          <p:cNvPr id="7" name="TextBox 6">
            <a:extLst>
              <a:ext uri="{FF2B5EF4-FFF2-40B4-BE49-F238E27FC236}">
                <a16:creationId xmlns:a16="http://schemas.microsoft.com/office/drawing/2014/main" id="{842ADC11-F9DB-6A66-5BF3-8D7C852FD1CF}"/>
              </a:ext>
            </a:extLst>
          </p:cNvPr>
          <p:cNvSpPr txBox="1"/>
          <p:nvPr/>
        </p:nvSpPr>
        <p:spPr>
          <a:xfrm>
            <a:off x="7327671" y="5675152"/>
            <a:ext cx="1029749" cy="369332"/>
          </a:xfrm>
          <a:prstGeom prst="rect">
            <a:avLst/>
          </a:prstGeom>
          <a:noFill/>
        </p:spPr>
        <p:txBody>
          <a:bodyPr wrap="square">
            <a:spAutoFit/>
          </a:bodyPr>
          <a:lstStyle/>
          <a:p>
            <a:r>
              <a:rPr lang="en-IN" b="0" i="0" dirty="0">
                <a:solidFill>
                  <a:srgbClr val="202122"/>
                </a:solidFill>
                <a:effectLst/>
                <a:latin typeface="Arial" panose="020B0604020202020204" pitchFamily="34" charset="0"/>
              </a:rPr>
              <a:t>1801</a:t>
            </a:r>
            <a:endParaRPr lang="en-IN" dirty="0"/>
          </a:p>
        </p:txBody>
      </p:sp>
      <p:pic>
        <p:nvPicPr>
          <p:cNvPr id="8" name="Picture 7">
            <a:extLst>
              <a:ext uri="{FF2B5EF4-FFF2-40B4-BE49-F238E27FC236}">
                <a16:creationId xmlns:a16="http://schemas.microsoft.com/office/drawing/2014/main" id="{91E9DC12-7D16-F9FC-599C-7880A52CB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1291" y="3742516"/>
            <a:ext cx="1728481" cy="2290237"/>
          </a:xfrm>
          <a:prstGeom prst="rect">
            <a:avLst/>
          </a:prstGeom>
        </p:spPr>
      </p:pic>
      <p:pic>
        <p:nvPicPr>
          <p:cNvPr id="9" name="Picture 8">
            <a:extLst>
              <a:ext uri="{FF2B5EF4-FFF2-40B4-BE49-F238E27FC236}">
                <a16:creationId xmlns:a16="http://schemas.microsoft.com/office/drawing/2014/main" id="{E22EDAA7-69CC-3BC9-292A-D6EBBEDE7D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74770" y="304065"/>
            <a:ext cx="1543661" cy="2137737"/>
          </a:xfrm>
          <a:prstGeom prst="rect">
            <a:avLst/>
          </a:prstGeom>
        </p:spPr>
      </p:pic>
      <p:sp>
        <p:nvSpPr>
          <p:cNvPr id="10" name="TextBox 9">
            <a:extLst>
              <a:ext uri="{FF2B5EF4-FFF2-40B4-BE49-F238E27FC236}">
                <a16:creationId xmlns:a16="http://schemas.microsoft.com/office/drawing/2014/main" id="{A939F2D1-EF6F-30DE-816B-3A7E5D1D9D00}"/>
              </a:ext>
            </a:extLst>
          </p:cNvPr>
          <p:cNvSpPr txBox="1"/>
          <p:nvPr/>
        </p:nvSpPr>
        <p:spPr>
          <a:xfrm>
            <a:off x="10301370" y="2624209"/>
            <a:ext cx="784482" cy="369332"/>
          </a:xfrm>
          <a:prstGeom prst="rect">
            <a:avLst/>
          </a:prstGeom>
          <a:noFill/>
        </p:spPr>
        <p:txBody>
          <a:bodyPr wrap="square" rtlCol="0">
            <a:spAutoFit/>
          </a:bodyPr>
          <a:lstStyle/>
          <a:p>
            <a:r>
              <a:rPr lang="en-IN" dirty="0"/>
              <a:t>1687</a:t>
            </a:r>
          </a:p>
        </p:txBody>
      </p:sp>
      <p:pic>
        <p:nvPicPr>
          <p:cNvPr id="11" name="Picture 10">
            <a:extLst>
              <a:ext uri="{FF2B5EF4-FFF2-40B4-BE49-F238E27FC236}">
                <a16:creationId xmlns:a16="http://schemas.microsoft.com/office/drawing/2014/main" id="{A475D847-74CF-B3E8-3A59-20460DB4A3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3015" y="155534"/>
            <a:ext cx="1798749" cy="2441802"/>
          </a:xfrm>
          <a:prstGeom prst="rect">
            <a:avLst/>
          </a:prstGeom>
        </p:spPr>
      </p:pic>
      <p:sp>
        <p:nvSpPr>
          <p:cNvPr id="12" name="TextBox 11">
            <a:extLst>
              <a:ext uri="{FF2B5EF4-FFF2-40B4-BE49-F238E27FC236}">
                <a16:creationId xmlns:a16="http://schemas.microsoft.com/office/drawing/2014/main" id="{3E5CE574-4F3F-7DBA-C0C9-54E70E6F1F91}"/>
              </a:ext>
            </a:extLst>
          </p:cNvPr>
          <p:cNvSpPr txBox="1"/>
          <p:nvPr/>
        </p:nvSpPr>
        <p:spPr>
          <a:xfrm>
            <a:off x="8530147" y="2624209"/>
            <a:ext cx="784483" cy="369332"/>
          </a:xfrm>
          <a:prstGeom prst="rect">
            <a:avLst/>
          </a:prstGeom>
          <a:noFill/>
        </p:spPr>
        <p:txBody>
          <a:bodyPr wrap="square">
            <a:spAutoFit/>
          </a:bodyPr>
          <a:lstStyle/>
          <a:p>
            <a:r>
              <a:rPr lang="en-IN" dirty="0"/>
              <a:t>1623 </a:t>
            </a:r>
          </a:p>
        </p:txBody>
      </p:sp>
    </p:spTree>
    <p:extLst>
      <p:ext uri="{BB962C8B-B14F-4D97-AF65-F5344CB8AC3E}">
        <p14:creationId xmlns:p14="http://schemas.microsoft.com/office/powerpoint/2010/main" val="35624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5441-D416-83C9-A390-3CE7BC4112E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IN"/>
              <a:t>Journals</a:t>
            </a:r>
            <a:endParaRPr lang="en-IN" dirty="0"/>
          </a:p>
        </p:txBody>
      </p:sp>
      <p:sp>
        <p:nvSpPr>
          <p:cNvPr id="3" name="Content Placeholder 2">
            <a:extLst>
              <a:ext uri="{FF2B5EF4-FFF2-40B4-BE49-F238E27FC236}">
                <a16:creationId xmlns:a16="http://schemas.microsoft.com/office/drawing/2014/main" id="{A0088438-CEF4-D94E-B80F-4E227918DC5F}"/>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IN"/>
              <a:t>The Royal Society</a:t>
            </a:r>
          </a:p>
          <a:p>
            <a:pPr lvl="1"/>
            <a:r>
              <a:rPr lang="en-IN"/>
              <a:t>Timeline</a:t>
            </a:r>
          </a:p>
          <a:p>
            <a:pPr lvl="2"/>
            <a:r>
              <a:rPr lang="en-IN"/>
              <a:t>Philosophical Transactions( 1665-1775)</a:t>
            </a:r>
          </a:p>
          <a:p>
            <a:pPr lvl="2"/>
            <a:r>
              <a:rPr lang="en-IN"/>
              <a:t>Philosophical Transactions of Royal Society of London( 1776- 1886)</a:t>
            </a:r>
          </a:p>
          <a:p>
            <a:pPr lvl="2"/>
            <a:r>
              <a:rPr lang="en-IN"/>
              <a:t>1905 (Split)</a:t>
            </a:r>
          </a:p>
          <a:p>
            <a:pPr lvl="2"/>
            <a:r>
              <a:rPr lang="en-IN"/>
              <a:t>Philosophical Transactions of Royal Society of London A</a:t>
            </a:r>
          </a:p>
          <a:p>
            <a:pPr lvl="2"/>
            <a:r>
              <a:rPr lang="en-IN"/>
              <a:t>Philosophical Transactions of Royal Society of London B</a:t>
            </a:r>
          </a:p>
          <a:p>
            <a:pPr marL="1371600" lvl="3" indent="0">
              <a:buFont typeface="Wingdings" panose="05000000000000000000" pitchFamily="2" charset="2"/>
              <a:buNone/>
            </a:pPr>
            <a:r>
              <a:rPr lang="en-IN"/>
              <a:t>	A- Maths and Physics</a:t>
            </a:r>
          </a:p>
          <a:p>
            <a:pPr marL="914400" lvl="2" indent="0">
              <a:buFont typeface="Wingdings" panose="05000000000000000000" pitchFamily="2" charset="2"/>
              <a:buNone/>
            </a:pPr>
            <a:r>
              <a:rPr lang="en-IN"/>
              <a:t>	</a:t>
            </a:r>
            <a:r>
              <a:rPr lang="en-IN" sz="1800"/>
              <a:t>B-Biological Characters</a:t>
            </a:r>
          </a:p>
          <a:p>
            <a:pPr marL="914400" lvl="2" indent="0">
              <a:buFont typeface="Wingdings" panose="05000000000000000000" pitchFamily="2" charset="2"/>
              <a:buNone/>
            </a:pPr>
            <a:r>
              <a:rPr lang="en-IN"/>
              <a:t>Present Day: A-Mathematical , Physical and Engineering Sciences</a:t>
            </a:r>
          </a:p>
          <a:p>
            <a:pPr lvl="2"/>
            <a:r>
              <a:rPr lang="en-IN"/>
              <a:t>B- Biological Sciences</a:t>
            </a:r>
          </a:p>
          <a:p>
            <a:pPr lvl="2"/>
            <a:r>
              <a:rPr lang="en-IN"/>
              <a:t>1869 Nature</a:t>
            </a:r>
          </a:p>
          <a:p>
            <a:pPr lvl="2"/>
            <a:r>
              <a:rPr lang="en-IN"/>
              <a:t>1880 Science</a:t>
            </a:r>
          </a:p>
          <a:p>
            <a:pPr lvl="2"/>
            <a:endParaRPr lang="en-IN" dirty="0"/>
          </a:p>
        </p:txBody>
      </p:sp>
    </p:spTree>
    <p:extLst>
      <p:ext uri="{BB962C8B-B14F-4D97-AF65-F5344CB8AC3E}">
        <p14:creationId xmlns:p14="http://schemas.microsoft.com/office/powerpoint/2010/main" val="241941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2C4-49FF-8F37-80C3-DB6DBB3D79DE}"/>
              </a:ext>
            </a:extLst>
          </p:cNvPr>
          <p:cNvSpPr>
            <a:spLocks noGrp="1"/>
          </p:cNvSpPr>
          <p:nvPr>
            <p:ph type="title"/>
          </p:nvPr>
        </p:nvSpPr>
        <p:spPr/>
        <p:txBody>
          <a:bodyPr/>
          <a:lstStyle/>
          <a:p>
            <a:r>
              <a:rPr lang="en-IN" i="1" dirty="0"/>
              <a:t>Research</a:t>
            </a:r>
            <a:endParaRPr lang="en-IN" dirty="0"/>
          </a:p>
        </p:txBody>
      </p:sp>
      <p:sp>
        <p:nvSpPr>
          <p:cNvPr id="3" name="Content Placeholder 2">
            <a:extLst>
              <a:ext uri="{FF2B5EF4-FFF2-40B4-BE49-F238E27FC236}">
                <a16:creationId xmlns:a16="http://schemas.microsoft.com/office/drawing/2014/main" id="{FDDC61B4-F870-4CEB-ED6E-45E45E7730F6}"/>
              </a:ext>
            </a:extLst>
          </p:cNvPr>
          <p:cNvSpPr>
            <a:spLocks noGrp="1"/>
          </p:cNvSpPr>
          <p:nvPr>
            <p:ph idx="1"/>
          </p:nvPr>
        </p:nvSpPr>
        <p:spPr>
          <a:xfrm>
            <a:off x="1104900" y="1600200"/>
            <a:ext cx="9982200" cy="1828800"/>
          </a:xfrm>
        </p:spPr>
        <p:txBody>
          <a:bodyPr>
            <a:normAutofit lnSpcReduction="10000"/>
          </a:bodyPr>
          <a:lstStyle/>
          <a:p>
            <a:pPr lvl="0" rtl="0"/>
            <a:endParaRPr lang="en-IN" i="1" dirty="0"/>
          </a:p>
          <a:p>
            <a:pPr marL="0" lvl="0" indent="0" rtl="0">
              <a:buNone/>
            </a:pPr>
            <a:r>
              <a:rPr lang="en-IN" dirty="0"/>
              <a:t>Investigation or experimentation aimed at  discovery and interpretation of facts, revision of accepted theories or  laws in the light  of new facts, or practical application of such new theories or laws</a:t>
            </a:r>
          </a:p>
          <a:p>
            <a:pPr marL="0" lvl="0" indent="0" algn="r" rtl="0">
              <a:buNone/>
            </a:pPr>
            <a:r>
              <a:rPr lang="en-IN" dirty="0"/>
              <a:t>-Webster Dictionary</a:t>
            </a:r>
          </a:p>
          <a:p>
            <a:endParaRPr lang="en-IN" dirty="0"/>
          </a:p>
        </p:txBody>
      </p:sp>
      <p:graphicFrame>
        <p:nvGraphicFramePr>
          <p:cNvPr id="4" name="Content Placeholder 5">
            <a:extLst>
              <a:ext uri="{FF2B5EF4-FFF2-40B4-BE49-F238E27FC236}">
                <a16:creationId xmlns:a16="http://schemas.microsoft.com/office/drawing/2014/main" id="{DD0E51A3-9A66-3068-35C0-9C91C2C7DC0B}"/>
              </a:ext>
            </a:extLst>
          </p:cNvPr>
          <p:cNvGraphicFramePr>
            <a:graphicFrameLocks/>
          </p:cNvGraphicFramePr>
          <p:nvPr>
            <p:extLst>
              <p:ext uri="{D42A27DB-BD31-4B8C-83A1-F6EECF244321}">
                <p14:modId xmlns:p14="http://schemas.microsoft.com/office/powerpoint/2010/main" val="3364250183"/>
              </p:ext>
            </p:extLst>
          </p:nvPr>
        </p:nvGraphicFramePr>
        <p:xfrm>
          <a:off x="257695" y="3749040"/>
          <a:ext cx="11096105" cy="242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5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6E57-6373-C3EF-EC9F-BE81540090D0}"/>
              </a:ext>
            </a:extLst>
          </p:cNvPr>
          <p:cNvSpPr>
            <a:spLocks noGrp="1"/>
          </p:cNvSpPr>
          <p:nvPr>
            <p:ph type="title"/>
          </p:nvPr>
        </p:nvSpPr>
        <p:spPr/>
        <p:txBody>
          <a:bodyPr/>
          <a:lstStyle/>
          <a:p>
            <a:r>
              <a:rPr lang="en-IN" dirty="0"/>
              <a:t>Publishers</a:t>
            </a:r>
          </a:p>
        </p:txBody>
      </p:sp>
      <p:sp>
        <p:nvSpPr>
          <p:cNvPr id="3" name="Content Placeholder 2">
            <a:extLst>
              <a:ext uri="{FF2B5EF4-FFF2-40B4-BE49-F238E27FC236}">
                <a16:creationId xmlns:a16="http://schemas.microsoft.com/office/drawing/2014/main" id="{A5EB48A5-4CAC-EBD4-0A13-65064D868E09}"/>
              </a:ext>
            </a:extLst>
          </p:cNvPr>
          <p:cNvSpPr>
            <a:spLocks noGrp="1"/>
          </p:cNvSpPr>
          <p:nvPr>
            <p:ph idx="1"/>
          </p:nvPr>
        </p:nvSpPr>
        <p:spPr/>
        <p:txBody>
          <a:bodyPr/>
          <a:lstStyle/>
          <a:p>
            <a:r>
              <a:rPr lang="en-IN" sz="2000" dirty="0"/>
              <a:t>Elsevier</a:t>
            </a:r>
          </a:p>
          <a:p>
            <a:r>
              <a:rPr lang="en-IN" sz="2000" dirty="0"/>
              <a:t>Nature</a:t>
            </a:r>
          </a:p>
          <a:p>
            <a:r>
              <a:rPr lang="en-IN" sz="2000" dirty="0"/>
              <a:t>Springer</a:t>
            </a:r>
          </a:p>
          <a:p>
            <a:r>
              <a:rPr lang="en-IN" sz="2000" dirty="0"/>
              <a:t>IEEE</a:t>
            </a:r>
          </a:p>
          <a:p>
            <a:r>
              <a:rPr lang="en-IN" sz="2000" dirty="0"/>
              <a:t>…</a:t>
            </a:r>
          </a:p>
          <a:p>
            <a:endParaRPr lang="en-IN" dirty="0"/>
          </a:p>
        </p:txBody>
      </p:sp>
      <p:pic>
        <p:nvPicPr>
          <p:cNvPr id="4" name="Picture 3">
            <a:extLst>
              <a:ext uri="{FF2B5EF4-FFF2-40B4-BE49-F238E27FC236}">
                <a16:creationId xmlns:a16="http://schemas.microsoft.com/office/drawing/2014/main" id="{374E40DB-E798-4780-7EA3-709FED4D5938}"/>
              </a:ext>
            </a:extLst>
          </p:cNvPr>
          <p:cNvPicPr>
            <a:picLocks noChangeAspect="1"/>
          </p:cNvPicPr>
          <p:nvPr/>
        </p:nvPicPr>
        <p:blipFill>
          <a:blip r:embed="rId2"/>
          <a:stretch>
            <a:fillRect/>
          </a:stretch>
        </p:blipFill>
        <p:spPr>
          <a:xfrm>
            <a:off x="4009266" y="3857610"/>
            <a:ext cx="2085975" cy="2190750"/>
          </a:xfrm>
          <a:prstGeom prst="rect">
            <a:avLst/>
          </a:prstGeom>
        </p:spPr>
      </p:pic>
      <p:pic>
        <p:nvPicPr>
          <p:cNvPr id="5" name="Picture 4">
            <a:extLst>
              <a:ext uri="{FF2B5EF4-FFF2-40B4-BE49-F238E27FC236}">
                <a16:creationId xmlns:a16="http://schemas.microsoft.com/office/drawing/2014/main" id="{2B9CA8E4-E99B-37C1-362B-8D3CF48BAC7F}"/>
              </a:ext>
            </a:extLst>
          </p:cNvPr>
          <p:cNvPicPr>
            <a:picLocks noChangeAspect="1"/>
          </p:cNvPicPr>
          <p:nvPr/>
        </p:nvPicPr>
        <p:blipFill>
          <a:blip r:embed="rId3"/>
          <a:stretch>
            <a:fillRect/>
          </a:stretch>
        </p:blipFill>
        <p:spPr>
          <a:xfrm>
            <a:off x="1204071" y="5257800"/>
            <a:ext cx="2475263" cy="912292"/>
          </a:xfrm>
          <a:prstGeom prst="rect">
            <a:avLst/>
          </a:prstGeom>
        </p:spPr>
      </p:pic>
      <p:pic>
        <p:nvPicPr>
          <p:cNvPr id="6" name="Picture 5">
            <a:extLst>
              <a:ext uri="{FF2B5EF4-FFF2-40B4-BE49-F238E27FC236}">
                <a16:creationId xmlns:a16="http://schemas.microsoft.com/office/drawing/2014/main" id="{AB287137-E198-F1B4-A196-076295DE3E5B}"/>
              </a:ext>
            </a:extLst>
          </p:cNvPr>
          <p:cNvPicPr>
            <a:picLocks noChangeAspect="1"/>
          </p:cNvPicPr>
          <p:nvPr/>
        </p:nvPicPr>
        <p:blipFill>
          <a:blip r:embed="rId4"/>
          <a:stretch>
            <a:fillRect/>
          </a:stretch>
        </p:blipFill>
        <p:spPr>
          <a:xfrm>
            <a:off x="6192704" y="4772010"/>
            <a:ext cx="3581400" cy="1276350"/>
          </a:xfrm>
          <a:prstGeom prst="rect">
            <a:avLst/>
          </a:prstGeom>
        </p:spPr>
      </p:pic>
      <p:pic>
        <p:nvPicPr>
          <p:cNvPr id="7" name="Picture 6">
            <a:extLst>
              <a:ext uri="{FF2B5EF4-FFF2-40B4-BE49-F238E27FC236}">
                <a16:creationId xmlns:a16="http://schemas.microsoft.com/office/drawing/2014/main" id="{1055E9A7-49F0-B24C-04B8-14560E68942D}"/>
              </a:ext>
            </a:extLst>
          </p:cNvPr>
          <p:cNvPicPr>
            <a:picLocks noChangeAspect="1"/>
          </p:cNvPicPr>
          <p:nvPr/>
        </p:nvPicPr>
        <p:blipFill>
          <a:blip r:embed="rId5"/>
          <a:stretch>
            <a:fillRect/>
          </a:stretch>
        </p:blipFill>
        <p:spPr>
          <a:xfrm>
            <a:off x="9893032" y="4289368"/>
            <a:ext cx="1524000" cy="1524000"/>
          </a:xfrm>
          <a:prstGeom prst="rect">
            <a:avLst/>
          </a:prstGeom>
        </p:spPr>
      </p:pic>
    </p:spTree>
    <p:extLst>
      <p:ext uri="{BB962C8B-B14F-4D97-AF65-F5344CB8AC3E}">
        <p14:creationId xmlns:p14="http://schemas.microsoft.com/office/powerpoint/2010/main" val="205342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86E-0342-E259-523C-7EBC9E048D3A}"/>
              </a:ext>
            </a:extLst>
          </p:cNvPr>
          <p:cNvSpPr>
            <a:spLocks noGrp="1"/>
          </p:cNvSpPr>
          <p:nvPr>
            <p:ph type="title"/>
          </p:nvPr>
        </p:nvSpPr>
        <p:spPr/>
        <p:txBody>
          <a:bodyPr/>
          <a:lstStyle/>
          <a:p>
            <a:r>
              <a:rPr lang="en-IN" dirty="0"/>
              <a:t>Magazines</a:t>
            </a:r>
          </a:p>
        </p:txBody>
      </p:sp>
      <p:pic>
        <p:nvPicPr>
          <p:cNvPr id="4" name="Picture 3">
            <a:extLst>
              <a:ext uri="{FF2B5EF4-FFF2-40B4-BE49-F238E27FC236}">
                <a16:creationId xmlns:a16="http://schemas.microsoft.com/office/drawing/2014/main" id="{DBF0003B-989A-0BD5-5A5D-10CA141743C4}"/>
              </a:ext>
            </a:extLst>
          </p:cNvPr>
          <p:cNvPicPr>
            <a:picLocks noChangeAspect="1"/>
          </p:cNvPicPr>
          <p:nvPr/>
        </p:nvPicPr>
        <p:blipFill>
          <a:blip r:embed="rId2"/>
          <a:stretch>
            <a:fillRect/>
          </a:stretch>
        </p:blipFill>
        <p:spPr>
          <a:xfrm>
            <a:off x="1104900" y="1377580"/>
            <a:ext cx="1895475" cy="2419350"/>
          </a:xfrm>
          <a:prstGeom prst="rect">
            <a:avLst/>
          </a:prstGeom>
        </p:spPr>
      </p:pic>
      <p:pic>
        <p:nvPicPr>
          <p:cNvPr id="5" name="Picture 4">
            <a:extLst>
              <a:ext uri="{FF2B5EF4-FFF2-40B4-BE49-F238E27FC236}">
                <a16:creationId xmlns:a16="http://schemas.microsoft.com/office/drawing/2014/main" id="{909DF6A5-9497-16A8-8144-49DFAFD0C79C}"/>
              </a:ext>
            </a:extLst>
          </p:cNvPr>
          <p:cNvPicPr>
            <a:picLocks noChangeAspect="1"/>
          </p:cNvPicPr>
          <p:nvPr/>
        </p:nvPicPr>
        <p:blipFill>
          <a:blip r:embed="rId3"/>
          <a:stretch>
            <a:fillRect/>
          </a:stretch>
        </p:blipFill>
        <p:spPr>
          <a:xfrm>
            <a:off x="3350144" y="1377580"/>
            <a:ext cx="1838325" cy="2486025"/>
          </a:xfrm>
          <a:prstGeom prst="rect">
            <a:avLst/>
          </a:prstGeom>
        </p:spPr>
      </p:pic>
      <p:pic>
        <p:nvPicPr>
          <p:cNvPr id="6" name="Picture 5">
            <a:extLst>
              <a:ext uri="{FF2B5EF4-FFF2-40B4-BE49-F238E27FC236}">
                <a16:creationId xmlns:a16="http://schemas.microsoft.com/office/drawing/2014/main" id="{251A082E-7E07-4A00-43A6-D1413215CC34}"/>
              </a:ext>
            </a:extLst>
          </p:cNvPr>
          <p:cNvPicPr>
            <a:picLocks noChangeAspect="1"/>
          </p:cNvPicPr>
          <p:nvPr/>
        </p:nvPicPr>
        <p:blipFill>
          <a:blip r:embed="rId4"/>
          <a:stretch>
            <a:fillRect/>
          </a:stretch>
        </p:blipFill>
        <p:spPr>
          <a:xfrm>
            <a:off x="1123950" y="4134981"/>
            <a:ext cx="1876425" cy="2438400"/>
          </a:xfrm>
          <a:prstGeom prst="rect">
            <a:avLst/>
          </a:prstGeom>
        </p:spPr>
      </p:pic>
      <p:pic>
        <p:nvPicPr>
          <p:cNvPr id="7" name="Picture 6">
            <a:extLst>
              <a:ext uri="{FF2B5EF4-FFF2-40B4-BE49-F238E27FC236}">
                <a16:creationId xmlns:a16="http://schemas.microsoft.com/office/drawing/2014/main" id="{944E34AB-8A82-BE42-C3B6-9067D63AC68C}"/>
              </a:ext>
            </a:extLst>
          </p:cNvPr>
          <p:cNvPicPr>
            <a:picLocks noChangeAspect="1"/>
          </p:cNvPicPr>
          <p:nvPr/>
        </p:nvPicPr>
        <p:blipFill>
          <a:blip r:embed="rId5"/>
          <a:stretch>
            <a:fillRect/>
          </a:stretch>
        </p:blipFill>
        <p:spPr>
          <a:xfrm>
            <a:off x="5538238" y="1391867"/>
            <a:ext cx="1866900" cy="2457450"/>
          </a:xfrm>
          <a:prstGeom prst="rect">
            <a:avLst/>
          </a:prstGeom>
        </p:spPr>
      </p:pic>
      <p:pic>
        <p:nvPicPr>
          <p:cNvPr id="1026" name="Picture 2" descr="The Economist Magazine (June 27, 2020) The next catastrophe (and how to  survive it): Amazon.com: Books">
            <a:extLst>
              <a:ext uri="{FF2B5EF4-FFF2-40B4-BE49-F238E27FC236}">
                <a16:creationId xmlns:a16="http://schemas.microsoft.com/office/drawing/2014/main" id="{7FAC8A47-5093-7F33-8C1D-74949ECEEFD7}"/>
              </a:ext>
            </a:extLst>
          </p:cNvPr>
          <p:cNvPicPr>
            <a:picLocks noGrp="1" noChangeAspect="1" noChangeArrowheads="1"/>
          </p:cNvPicPr>
          <p:nvPr>
            <p:ph idx="1"/>
          </p:nvPr>
        </p:nvPicPr>
        <p:blipFill>
          <a:blip r:embed="rId6" cstate="screen">
            <a:extLst>
              <a:ext uri="{28A0092B-C50C-407E-A947-70E740481C1C}">
                <a14:useLocalDpi xmlns:a14="http://schemas.microsoft.com/office/drawing/2010/main"/>
              </a:ext>
            </a:extLst>
          </a:blip>
          <a:srcRect/>
          <a:stretch>
            <a:fillRect/>
          </a:stretch>
        </p:blipFill>
        <p:spPr bwMode="auto">
          <a:xfrm>
            <a:off x="3350144" y="4134981"/>
            <a:ext cx="1895475" cy="248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Here we are in the year 2024</a:t>
            </a:r>
            <a:endParaRPr lang="en-US" dirty="0"/>
          </a:p>
        </p:txBody>
      </p:sp>
      <p:sp>
        <p:nvSpPr>
          <p:cNvPr id="4" name="Content Placeholder 3">
            <a:extLst>
              <a:ext uri="{FF2B5EF4-FFF2-40B4-BE49-F238E27FC236}">
                <a16:creationId xmlns:a16="http://schemas.microsoft.com/office/drawing/2014/main" id="{422C0283-9144-1BBA-C8DC-F8B84F6C51AE}"/>
              </a:ext>
            </a:extLst>
          </p:cNvPr>
          <p:cNvSpPr>
            <a:spLocks noGrp="1"/>
          </p:cNvSpPr>
          <p:nvPr>
            <p:ph sz="half" idx="1"/>
          </p:nvPr>
        </p:nvSpPr>
        <p:spPr>
          <a:xfrm>
            <a:off x="1615093" y="1783080"/>
            <a:ext cx="8961813" cy="1542011"/>
          </a:xfrm>
        </p:spPr>
        <p:txBody>
          <a:bodyPr/>
          <a:lstStyle/>
          <a:p>
            <a:r>
              <a:rPr lang="en-IN" dirty="0"/>
              <a:t>30,000-50,000 Journals </a:t>
            </a:r>
          </a:p>
          <a:p>
            <a:r>
              <a:rPr lang="en-IN" dirty="0"/>
              <a:t>100-150 Million research papers</a:t>
            </a:r>
          </a:p>
          <a:p>
            <a:r>
              <a:rPr lang="en-IN" dirty="0"/>
              <a:t>2.5 – 3 million are published annually</a:t>
            </a:r>
          </a:p>
        </p:txBody>
      </p:sp>
      <p:pic>
        <p:nvPicPr>
          <p:cNvPr id="1026" name="Picture 2" descr="a timeline of the evolution of the universe, including significant cosmic events leading to the formation of the solar system and the evolution of mankind on Earth">
            <a:extLst>
              <a:ext uri="{FF2B5EF4-FFF2-40B4-BE49-F238E27FC236}">
                <a16:creationId xmlns:a16="http://schemas.microsoft.com/office/drawing/2014/main" id="{D9DC1BE6-347F-ECA4-CBC4-94DFE28AA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162" y="1359017"/>
            <a:ext cx="4861420" cy="486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385</TotalTime>
  <Words>350</Words>
  <Application>Microsoft Office PowerPoint</Application>
  <PresentationFormat>Widescreen</PresentationFormat>
  <Paragraphs>71</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Euphemia</vt:lpstr>
      <vt:lpstr>Plantagenet Cherokee</vt:lpstr>
      <vt:lpstr>Wingdings</vt:lpstr>
      <vt:lpstr>Academic Literature 16x9</vt:lpstr>
      <vt:lpstr>Research Methodology</vt:lpstr>
      <vt:lpstr>Research Method</vt:lpstr>
      <vt:lpstr>PowerPoint Presentation</vt:lpstr>
      <vt:lpstr>PowerPoint Presentation</vt:lpstr>
      <vt:lpstr>PowerPoint Presentation</vt:lpstr>
      <vt:lpstr>Research</vt:lpstr>
      <vt:lpstr>Publishers</vt:lpstr>
      <vt:lpstr>Magazines</vt:lpstr>
      <vt:lpstr>Here we are in the year 2024</vt:lpstr>
      <vt:lpstr>Ptolmy (100-170AD) to Nicolaus  Copernicus (1473-1543)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dc:title>
  <dc:creator>Dinesh Ganotra</dc:creator>
  <cp:lastModifiedBy>Dinesh Ganotra</cp:lastModifiedBy>
  <cp:revision>12</cp:revision>
  <dcterms:created xsi:type="dcterms:W3CDTF">2022-08-19T07:01:20Z</dcterms:created>
  <dcterms:modified xsi:type="dcterms:W3CDTF">2024-08-13T04:30:53Z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